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93"/>
  </p:notesMasterIdLst>
  <p:handoutMasterIdLst>
    <p:handoutMasterId r:id="rId94"/>
  </p:handoutMasterIdLst>
  <p:sldIdLst>
    <p:sldId id="595" r:id="rId2"/>
    <p:sldId id="737" r:id="rId3"/>
    <p:sldId id="829" r:id="rId4"/>
    <p:sldId id="766" r:id="rId5"/>
    <p:sldId id="771" r:id="rId6"/>
    <p:sldId id="788" r:id="rId7"/>
    <p:sldId id="754" r:id="rId8"/>
    <p:sldId id="830" r:id="rId9"/>
    <p:sldId id="832" r:id="rId10"/>
    <p:sldId id="833" r:id="rId11"/>
    <p:sldId id="834" r:id="rId12"/>
    <p:sldId id="835" r:id="rId13"/>
    <p:sldId id="838" r:id="rId14"/>
    <p:sldId id="840" r:id="rId15"/>
    <p:sldId id="839" r:id="rId16"/>
    <p:sldId id="841" r:id="rId17"/>
    <p:sldId id="842" r:id="rId18"/>
    <p:sldId id="843" r:id="rId19"/>
    <p:sldId id="844" r:id="rId20"/>
    <p:sldId id="845" r:id="rId21"/>
    <p:sldId id="846" r:id="rId22"/>
    <p:sldId id="847" r:id="rId23"/>
    <p:sldId id="848" r:id="rId24"/>
    <p:sldId id="849" r:id="rId25"/>
    <p:sldId id="850" r:id="rId26"/>
    <p:sldId id="851" r:id="rId27"/>
    <p:sldId id="852" r:id="rId28"/>
    <p:sldId id="853" r:id="rId29"/>
    <p:sldId id="854" r:id="rId30"/>
    <p:sldId id="855" r:id="rId31"/>
    <p:sldId id="856" r:id="rId32"/>
    <p:sldId id="857" r:id="rId33"/>
    <p:sldId id="858" r:id="rId34"/>
    <p:sldId id="859" r:id="rId35"/>
    <p:sldId id="860" r:id="rId36"/>
    <p:sldId id="861" r:id="rId37"/>
    <p:sldId id="862" r:id="rId38"/>
    <p:sldId id="863" r:id="rId39"/>
    <p:sldId id="864" r:id="rId40"/>
    <p:sldId id="865" r:id="rId41"/>
    <p:sldId id="866" r:id="rId42"/>
    <p:sldId id="867" r:id="rId43"/>
    <p:sldId id="868" r:id="rId44"/>
    <p:sldId id="869" r:id="rId45"/>
    <p:sldId id="870" r:id="rId46"/>
    <p:sldId id="871" r:id="rId47"/>
    <p:sldId id="872" r:id="rId48"/>
    <p:sldId id="873" r:id="rId49"/>
    <p:sldId id="874" r:id="rId50"/>
    <p:sldId id="875" r:id="rId51"/>
    <p:sldId id="836" r:id="rId52"/>
    <p:sldId id="793" r:id="rId53"/>
    <p:sldId id="876" r:id="rId54"/>
    <p:sldId id="877" r:id="rId55"/>
    <p:sldId id="878" r:id="rId56"/>
    <p:sldId id="879" r:id="rId57"/>
    <p:sldId id="880" r:id="rId58"/>
    <p:sldId id="881" r:id="rId59"/>
    <p:sldId id="882" r:id="rId60"/>
    <p:sldId id="883" r:id="rId61"/>
    <p:sldId id="885" r:id="rId62"/>
    <p:sldId id="884" r:id="rId63"/>
    <p:sldId id="886" r:id="rId64"/>
    <p:sldId id="887" r:id="rId65"/>
    <p:sldId id="888" r:id="rId66"/>
    <p:sldId id="889" r:id="rId67"/>
    <p:sldId id="890" r:id="rId68"/>
    <p:sldId id="891" r:id="rId69"/>
    <p:sldId id="892" r:id="rId70"/>
    <p:sldId id="893" r:id="rId71"/>
    <p:sldId id="894" r:id="rId72"/>
    <p:sldId id="895" r:id="rId73"/>
    <p:sldId id="896" r:id="rId74"/>
    <p:sldId id="897" r:id="rId75"/>
    <p:sldId id="898" r:id="rId76"/>
    <p:sldId id="899" r:id="rId77"/>
    <p:sldId id="900" r:id="rId78"/>
    <p:sldId id="901" r:id="rId79"/>
    <p:sldId id="902" r:id="rId80"/>
    <p:sldId id="903" r:id="rId81"/>
    <p:sldId id="904" r:id="rId82"/>
    <p:sldId id="905" r:id="rId83"/>
    <p:sldId id="906" r:id="rId84"/>
    <p:sldId id="907" r:id="rId85"/>
    <p:sldId id="908" r:id="rId86"/>
    <p:sldId id="909" r:id="rId87"/>
    <p:sldId id="910" r:id="rId88"/>
    <p:sldId id="911" r:id="rId89"/>
    <p:sldId id="912" r:id="rId90"/>
    <p:sldId id="837" r:id="rId91"/>
    <p:sldId id="802" r:id="rId92"/>
  </p:sldIdLst>
  <p:sldSz cx="9144000" cy="6858000" type="screen4x3"/>
  <p:notesSz cx="7102475" cy="9388475"/>
  <p:defaultTextStyle>
    <a:defPPr>
      <a:defRPr lang="en-US"/>
    </a:defPPr>
    <a:lvl1pPr marL="0" algn="l" defTabSz="997488" rtl="0" eaLnBrk="1" latinLnBrk="0" hangingPunct="1">
      <a:defRPr sz="1964" kern="1200">
        <a:solidFill>
          <a:schemeClr val="tx1"/>
        </a:solidFill>
        <a:latin typeface="+mn-lt"/>
        <a:ea typeface="+mn-ea"/>
        <a:cs typeface="+mn-cs"/>
      </a:defRPr>
    </a:lvl1pPr>
    <a:lvl2pPr marL="498743" algn="l" defTabSz="997488" rtl="0" eaLnBrk="1" latinLnBrk="0" hangingPunct="1">
      <a:defRPr sz="1964" kern="1200">
        <a:solidFill>
          <a:schemeClr val="tx1"/>
        </a:solidFill>
        <a:latin typeface="+mn-lt"/>
        <a:ea typeface="+mn-ea"/>
        <a:cs typeface="+mn-cs"/>
      </a:defRPr>
    </a:lvl2pPr>
    <a:lvl3pPr marL="997488" algn="l" defTabSz="997488" rtl="0" eaLnBrk="1" latinLnBrk="0" hangingPunct="1">
      <a:defRPr sz="1964" kern="1200">
        <a:solidFill>
          <a:schemeClr val="tx1"/>
        </a:solidFill>
        <a:latin typeface="+mn-lt"/>
        <a:ea typeface="+mn-ea"/>
        <a:cs typeface="+mn-cs"/>
      </a:defRPr>
    </a:lvl3pPr>
    <a:lvl4pPr marL="1496232" algn="l" defTabSz="997488" rtl="0" eaLnBrk="1" latinLnBrk="0" hangingPunct="1">
      <a:defRPr sz="1964" kern="1200">
        <a:solidFill>
          <a:schemeClr val="tx1"/>
        </a:solidFill>
        <a:latin typeface="+mn-lt"/>
        <a:ea typeface="+mn-ea"/>
        <a:cs typeface="+mn-cs"/>
      </a:defRPr>
    </a:lvl4pPr>
    <a:lvl5pPr marL="1994976" algn="l" defTabSz="997488" rtl="0" eaLnBrk="1" latinLnBrk="0" hangingPunct="1">
      <a:defRPr sz="1964" kern="1200">
        <a:solidFill>
          <a:schemeClr val="tx1"/>
        </a:solidFill>
        <a:latin typeface="+mn-lt"/>
        <a:ea typeface="+mn-ea"/>
        <a:cs typeface="+mn-cs"/>
      </a:defRPr>
    </a:lvl5pPr>
    <a:lvl6pPr marL="2493719" algn="l" defTabSz="997488" rtl="0" eaLnBrk="1" latinLnBrk="0" hangingPunct="1">
      <a:defRPr sz="1964" kern="1200">
        <a:solidFill>
          <a:schemeClr val="tx1"/>
        </a:solidFill>
        <a:latin typeface="+mn-lt"/>
        <a:ea typeface="+mn-ea"/>
        <a:cs typeface="+mn-cs"/>
      </a:defRPr>
    </a:lvl6pPr>
    <a:lvl7pPr marL="2992463" algn="l" defTabSz="997488" rtl="0" eaLnBrk="1" latinLnBrk="0" hangingPunct="1">
      <a:defRPr sz="1964" kern="1200">
        <a:solidFill>
          <a:schemeClr val="tx1"/>
        </a:solidFill>
        <a:latin typeface="+mn-lt"/>
        <a:ea typeface="+mn-ea"/>
        <a:cs typeface="+mn-cs"/>
      </a:defRPr>
    </a:lvl7pPr>
    <a:lvl8pPr marL="3491207" algn="l" defTabSz="997488" rtl="0" eaLnBrk="1" latinLnBrk="0" hangingPunct="1">
      <a:defRPr sz="1964" kern="1200">
        <a:solidFill>
          <a:schemeClr val="tx1"/>
        </a:solidFill>
        <a:latin typeface="+mn-lt"/>
        <a:ea typeface="+mn-ea"/>
        <a:cs typeface="+mn-cs"/>
      </a:defRPr>
    </a:lvl8pPr>
    <a:lvl9pPr marL="3989950" algn="l" defTabSz="997488" rtl="0" eaLnBrk="1" latinLnBrk="0" hangingPunct="1">
      <a:defRPr sz="1964"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imabindu Lakkaraju" initials="HL" lastIdx="2" clrIdx="0">
    <p:extLst>
      <p:ext uri="{19B8F6BF-5375-455C-9EA6-DF929625EA0E}">
        <p15:presenceInfo xmlns:p15="http://schemas.microsoft.com/office/powerpoint/2012/main" userId="d4f5708edf88dd9a"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04054"/>
    <a:srgbClr val="0000FF"/>
    <a:srgbClr val="92D050"/>
    <a:srgbClr val="2B5D99"/>
    <a:srgbClr val="FFFF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948" autoAdjust="0"/>
    <p:restoredTop sz="88829" autoAdjust="0"/>
  </p:normalViewPr>
  <p:slideViewPr>
    <p:cSldViewPr>
      <p:cViewPr varScale="1">
        <p:scale>
          <a:sx n="143" d="100"/>
          <a:sy n="143" d="100"/>
        </p:scale>
        <p:origin x="2048" y="200"/>
      </p:cViewPr>
      <p:guideLst>
        <p:guide orient="horz" pos="2160"/>
        <p:guide pos="2880"/>
      </p:guideLst>
    </p:cSldViewPr>
  </p:slideViewPr>
  <p:outlineViewPr>
    <p:cViewPr>
      <p:scale>
        <a:sx n="33" d="100"/>
        <a:sy n="33" d="100"/>
      </p:scale>
      <p:origin x="0" y="0"/>
    </p:cViewPr>
  </p:outlineViewPr>
  <p:notesTextViewPr>
    <p:cViewPr>
      <p:scale>
        <a:sx n="75" d="100"/>
        <a:sy n="75" d="100"/>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commentAuthors" Target="commentAuthor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handoutMaster" Target="handoutMasters/handoutMaster1.xml"/><Relationship Id="rId9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notesMaster" Target="notesMasters/notesMaster1.xml"/><Relationship Id="rId98"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8048" cy="468803"/>
          </a:xfrm>
          <a:prstGeom prst="rect">
            <a:avLst/>
          </a:prstGeom>
        </p:spPr>
        <p:txBody>
          <a:bodyPr vert="horz" lIns="89136" tIns="44568" rIns="89136" bIns="44568" rtlCol="0"/>
          <a:lstStyle>
            <a:lvl1pPr algn="l">
              <a:defRPr sz="1200"/>
            </a:lvl1pPr>
          </a:lstStyle>
          <a:p>
            <a:endParaRPr lang="en-US"/>
          </a:p>
        </p:txBody>
      </p:sp>
      <p:sp>
        <p:nvSpPr>
          <p:cNvPr id="3" name="Date Placeholder 2"/>
          <p:cNvSpPr>
            <a:spLocks noGrp="1"/>
          </p:cNvSpPr>
          <p:nvPr>
            <p:ph type="dt" sz="quarter" idx="1"/>
          </p:nvPr>
        </p:nvSpPr>
        <p:spPr>
          <a:xfrm>
            <a:off x="4022886" y="0"/>
            <a:ext cx="3078048" cy="468803"/>
          </a:xfrm>
          <a:prstGeom prst="rect">
            <a:avLst/>
          </a:prstGeom>
        </p:spPr>
        <p:txBody>
          <a:bodyPr vert="horz" lIns="89136" tIns="44568" rIns="89136" bIns="44568" rtlCol="0"/>
          <a:lstStyle>
            <a:lvl1pPr algn="r">
              <a:defRPr sz="1200"/>
            </a:lvl1pPr>
          </a:lstStyle>
          <a:p>
            <a:fld id="{A059EB13-F83B-439E-B541-137B395113DC}" type="datetimeFigureOut">
              <a:rPr lang="en-US" smtClean="0"/>
              <a:t>9/19/19</a:t>
            </a:fld>
            <a:endParaRPr lang="en-US"/>
          </a:p>
        </p:txBody>
      </p:sp>
      <p:sp>
        <p:nvSpPr>
          <p:cNvPr id="4" name="Footer Placeholder 3"/>
          <p:cNvSpPr>
            <a:spLocks noGrp="1"/>
          </p:cNvSpPr>
          <p:nvPr>
            <p:ph type="ftr" sz="quarter" idx="2"/>
          </p:nvPr>
        </p:nvSpPr>
        <p:spPr>
          <a:xfrm>
            <a:off x="0" y="8918121"/>
            <a:ext cx="3078048" cy="468803"/>
          </a:xfrm>
          <a:prstGeom prst="rect">
            <a:avLst/>
          </a:prstGeom>
        </p:spPr>
        <p:txBody>
          <a:bodyPr vert="horz" lIns="89136" tIns="44568" rIns="89136" bIns="44568" rtlCol="0" anchor="b"/>
          <a:lstStyle>
            <a:lvl1pPr algn="l">
              <a:defRPr sz="1200"/>
            </a:lvl1pPr>
          </a:lstStyle>
          <a:p>
            <a:endParaRPr lang="en-US"/>
          </a:p>
        </p:txBody>
      </p:sp>
      <p:sp>
        <p:nvSpPr>
          <p:cNvPr id="5" name="Slide Number Placeholder 4"/>
          <p:cNvSpPr>
            <a:spLocks noGrp="1"/>
          </p:cNvSpPr>
          <p:nvPr>
            <p:ph type="sldNum" sz="quarter" idx="3"/>
          </p:nvPr>
        </p:nvSpPr>
        <p:spPr>
          <a:xfrm>
            <a:off x="4022886" y="8918121"/>
            <a:ext cx="3078048" cy="468803"/>
          </a:xfrm>
          <a:prstGeom prst="rect">
            <a:avLst/>
          </a:prstGeom>
        </p:spPr>
        <p:txBody>
          <a:bodyPr vert="horz" lIns="89136" tIns="44568" rIns="89136" bIns="44568" rtlCol="0" anchor="b"/>
          <a:lstStyle>
            <a:lvl1pPr algn="r">
              <a:defRPr sz="1200"/>
            </a:lvl1pPr>
          </a:lstStyle>
          <a:p>
            <a:fld id="{95110695-805E-45C9-B4FC-13503A102C29}" type="slidenum">
              <a:rPr lang="en-US" smtClean="0"/>
              <a:t>‹#›</a:t>
            </a:fld>
            <a:endParaRPr lang="en-US"/>
          </a:p>
        </p:txBody>
      </p:sp>
    </p:spTree>
    <p:extLst>
      <p:ext uri="{BB962C8B-B14F-4D97-AF65-F5344CB8AC3E}">
        <p14:creationId xmlns:p14="http://schemas.microsoft.com/office/powerpoint/2010/main" val="26708240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8048" cy="468803"/>
          </a:xfrm>
          <a:prstGeom prst="rect">
            <a:avLst/>
          </a:prstGeom>
        </p:spPr>
        <p:txBody>
          <a:bodyPr vert="horz" lIns="89136" tIns="44568" rIns="89136" bIns="44568" rtlCol="0"/>
          <a:lstStyle>
            <a:lvl1pPr algn="l">
              <a:defRPr sz="1200"/>
            </a:lvl1pPr>
          </a:lstStyle>
          <a:p>
            <a:endParaRPr lang="en-US"/>
          </a:p>
        </p:txBody>
      </p:sp>
      <p:sp>
        <p:nvSpPr>
          <p:cNvPr id="3" name="Date Placeholder 2"/>
          <p:cNvSpPr>
            <a:spLocks noGrp="1"/>
          </p:cNvSpPr>
          <p:nvPr>
            <p:ph type="dt" idx="1"/>
          </p:nvPr>
        </p:nvSpPr>
        <p:spPr>
          <a:xfrm>
            <a:off x="4022886" y="0"/>
            <a:ext cx="3078048" cy="468803"/>
          </a:xfrm>
          <a:prstGeom prst="rect">
            <a:avLst/>
          </a:prstGeom>
        </p:spPr>
        <p:txBody>
          <a:bodyPr vert="horz" lIns="89136" tIns="44568" rIns="89136" bIns="44568" rtlCol="0"/>
          <a:lstStyle>
            <a:lvl1pPr algn="r">
              <a:defRPr sz="1200"/>
            </a:lvl1pPr>
          </a:lstStyle>
          <a:p>
            <a:fld id="{F5F7BBDC-FCF4-4ABC-A816-1C3BABFDA40B}" type="datetimeFigureOut">
              <a:rPr lang="en-US" smtClean="0"/>
              <a:t>9/19/19</a:t>
            </a:fld>
            <a:endParaRPr lang="en-US"/>
          </a:p>
        </p:txBody>
      </p:sp>
      <p:sp>
        <p:nvSpPr>
          <p:cNvPr id="4" name="Slide Image Placeholder 3"/>
          <p:cNvSpPr>
            <a:spLocks noGrp="1" noRot="1" noChangeAspect="1"/>
          </p:cNvSpPr>
          <p:nvPr>
            <p:ph type="sldImg" idx="2"/>
          </p:nvPr>
        </p:nvSpPr>
        <p:spPr>
          <a:xfrm>
            <a:off x="1204913" y="704850"/>
            <a:ext cx="4692650" cy="3521075"/>
          </a:xfrm>
          <a:prstGeom prst="rect">
            <a:avLst/>
          </a:prstGeom>
          <a:noFill/>
          <a:ln w="12700">
            <a:solidFill>
              <a:prstClr val="black"/>
            </a:solidFill>
          </a:ln>
        </p:spPr>
        <p:txBody>
          <a:bodyPr vert="horz" lIns="89136" tIns="44568" rIns="89136" bIns="44568" rtlCol="0" anchor="ctr"/>
          <a:lstStyle/>
          <a:p>
            <a:endParaRPr lang="en-US"/>
          </a:p>
        </p:txBody>
      </p:sp>
      <p:sp>
        <p:nvSpPr>
          <p:cNvPr id="5" name="Notes Placeholder 4"/>
          <p:cNvSpPr>
            <a:spLocks noGrp="1"/>
          </p:cNvSpPr>
          <p:nvPr>
            <p:ph type="body" sz="quarter" idx="3"/>
          </p:nvPr>
        </p:nvSpPr>
        <p:spPr>
          <a:xfrm>
            <a:off x="710557" y="4459837"/>
            <a:ext cx="5681363" cy="4223882"/>
          </a:xfrm>
          <a:prstGeom prst="rect">
            <a:avLst/>
          </a:prstGeom>
        </p:spPr>
        <p:txBody>
          <a:bodyPr vert="horz" lIns="89136" tIns="44568" rIns="89136" bIns="44568"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918121"/>
            <a:ext cx="3078048" cy="468803"/>
          </a:xfrm>
          <a:prstGeom prst="rect">
            <a:avLst/>
          </a:prstGeom>
        </p:spPr>
        <p:txBody>
          <a:bodyPr vert="horz" lIns="89136" tIns="44568" rIns="89136" bIns="44568" rtlCol="0" anchor="b"/>
          <a:lstStyle>
            <a:lvl1pPr algn="l">
              <a:defRPr sz="1200"/>
            </a:lvl1pPr>
          </a:lstStyle>
          <a:p>
            <a:endParaRPr lang="en-US"/>
          </a:p>
        </p:txBody>
      </p:sp>
      <p:sp>
        <p:nvSpPr>
          <p:cNvPr id="7" name="Slide Number Placeholder 6"/>
          <p:cNvSpPr>
            <a:spLocks noGrp="1"/>
          </p:cNvSpPr>
          <p:nvPr>
            <p:ph type="sldNum" sz="quarter" idx="5"/>
          </p:nvPr>
        </p:nvSpPr>
        <p:spPr>
          <a:xfrm>
            <a:off x="4022886" y="8918121"/>
            <a:ext cx="3078048" cy="468803"/>
          </a:xfrm>
          <a:prstGeom prst="rect">
            <a:avLst/>
          </a:prstGeom>
        </p:spPr>
        <p:txBody>
          <a:bodyPr vert="horz" lIns="89136" tIns="44568" rIns="89136" bIns="44568" rtlCol="0" anchor="b"/>
          <a:lstStyle>
            <a:lvl1pPr algn="r">
              <a:defRPr sz="1200"/>
            </a:lvl1pPr>
          </a:lstStyle>
          <a:p>
            <a:fld id="{77E1CAEB-67AD-458E-B98A-1074D66B1EF8}" type="slidenum">
              <a:rPr lang="en-US" smtClean="0"/>
              <a:t>‹#›</a:t>
            </a:fld>
            <a:endParaRPr lang="en-US"/>
          </a:p>
        </p:txBody>
      </p:sp>
    </p:spTree>
    <p:extLst>
      <p:ext uri="{BB962C8B-B14F-4D97-AF65-F5344CB8AC3E}">
        <p14:creationId xmlns:p14="http://schemas.microsoft.com/office/powerpoint/2010/main" val="3359213229"/>
      </p:ext>
    </p:extLst>
  </p:cSld>
  <p:clrMap bg1="lt1" tx1="dk1" bg2="lt2" tx2="dk2" accent1="accent1" accent2="accent2" accent3="accent3" accent4="accent4" accent5="accent5" accent6="accent6" hlink="hlink" folHlink="folHlink"/>
  <p:notesStyle>
    <a:lvl1pPr marL="0" algn="l" defTabSz="997488" rtl="0" eaLnBrk="1" latinLnBrk="0" hangingPunct="1">
      <a:defRPr sz="1309" kern="1200">
        <a:solidFill>
          <a:schemeClr val="tx1"/>
        </a:solidFill>
        <a:latin typeface="+mn-lt"/>
        <a:ea typeface="+mn-ea"/>
        <a:cs typeface="+mn-cs"/>
      </a:defRPr>
    </a:lvl1pPr>
    <a:lvl2pPr marL="498743" algn="l" defTabSz="997488" rtl="0" eaLnBrk="1" latinLnBrk="0" hangingPunct="1">
      <a:defRPr sz="1309" kern="1200">
        <a:solidFill>
          <a:schemeClr val="tx1"/>
        </a:solidFill>
        <a:latin typeface="+mn-lt"/>
        <a:ea typeface="+mn-ea"/>
        <a:cs typeface="+mn-cs"/>
      </a:defRPr>
    </a:lvl2pPr>
    <a:lvl3pPr marL="997488" algn="l" defTabSz="997488" rtl="0" eaLnBrk="1" latinLnBrk="0" hangingPunct="1">
      <a:defRPr sz="1309" kern="1200">
        <a:solidFill>
          <a:schemeClr val="tx1"/>
        </a:solidFill>
        <a:latin typeface="+mn-lt"/>
        <a:ea typeface="+mn-ea"/>
        <a:cs typeface="+mn-cs"/>
      </a:defRPr>
    </a:lvl3pPr>
    <a:lvl4pPr marL="1496232" algn="l" defTabSz="997488" rtl="0" eaLnBrk="1" latinLnBrk="0" hangingPunct="1">
      <a:defRPr sz="1309" kern="1200">
        <a:solidFill>
          <a:schemeClr val="tx1"/>
        </a:solidFill>
        <a:latin typeface="+mn-lt"/>
        <a:ea typeface="+mn-ea"/>
        <a:cs typeface="+mn-cs"/>
      </a:defRPr>
    </a:lvl4pPr>
    <a:lvl5pPr marL="1994976" algn="l" defTabSz="997488" rtl="0" eaLnBrk="1" latinLnBrk="0" hangingPunct="1">
      <a:defRPr sz="1309" kern="1200">
        <a:solidFill>
          <a:schemeClr val="tx1"/>
        </a:solidFill>
        <a:latin typeface="+mn-lt"/>
        <a:ea typeface="+mn-ea"/>
        <a:cs typeface="+mn-cs"/>
      </a:defRPr>
    </a:lvl5pPr>
    <a:lvl6pPr marL="2493719" algn="l" defTabSz="997488" rtl="0" eaLnBrk="1" latinLnBrk="0" hangingPunct="1">
      <a:defRPr sz="1309" kern="1200">
        <a:solidFill>
          <a:schemeClr val="tx1"/>
        </a:solidFill>
        <a:latin typeface="+mn-lt"/>
        <a:ea typeface="+mn-ea"/>
        <a:cs typeface="+mn-cs"/>
      </a:defRPr>
    </a:lvl6pPr>
    <a:lvl7pPr marL="2992463" algn="l" defTabSz="997488" rtl="0" eaLnBrk="1" latinLnBrk="0" hangingPunct="1">
      <a:defRPr sz="1309" kern="1200">
        <a:solidFill>
          <a:schemeClr val="tx1"/>
        </a:solidFill>
        <a:latin typeface="+mn-lt"/>
        <a:ea typeface="+mn-ea"/>
        <a:cs typeface="+mn-cs"/>
      </a:defRPr>
    </a:lvl7pPr>
    <a:lvl8pPr marL="3491207" algn="l" defTabSz="997488" rtl="0" eaLnBrk="1" latinLnBrk="0" hangingPunct="1">
      <a:defRPr sz="1309" kern="1200">
        <a:solidFill>
          <a:schemeClr val="tx1"/>
        </a:solidFill>
        <a:latin typeface="+mn-lt"/>
        <a:ea typeface="+mn-ea"/>
        <a:cs typeface="+mn-cs"/>
      </a:defRPr>
    </a:lvl8pPr>
    <a:lvl9pPr marL="3989950" algn="l" defTabSz="997488" rtl="0" eaLnBrk="1" latinLnBrk="0" hangingPunct="1">
      <a:defRPr sz="1309"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4913" y="704850"/>
            <a:ext cx="4692650" cy="3521075"/>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a:t>
            </a:fld>
            <a:endParaRPr lang="en-US" dirty="0"/>
          </a:p>
        </p:txBody>
      </p:sp>
    </p:spTree>
    <p:extLst>
      <p:ext uri="{BB962C8B-B14F-4D97-AF65-F5344CB8AC3E}">
        <p14:creationId xmlns:p14="http://schemas.microsoft.com/office/powerpoint/2010/main" val="23238959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873378"/>
            <a:ext cx="7772400" cy="1470026"/>
          </a:xfrm>
        </p:spPr>
        <p:txBody>
          <a:bodyPr>
            <a:noAutofit/>
          </a:bodyPr>
          <a:lstStyle>
            <a:lvl1pPr>
              <a:defRPr sz="4443" b="0" cap="none" spc="0">
                <a:ln>
                  <a:noFill/>
                </a:ln>
                <a:solidFill>
                  <a:srgbClr val="C00000"/>
                </a:solidFill>
                <a:effectLst/>
              </a:defRPr>
            </a:lvl1pPr>
          </a:lstStyle>
          <a:p>
            <a:r>
              <a:rPr lang="en-US" dirty="0"/>
              <a:t>Click to edit Master title style</a:t>
            </a:r>
          </a:p>
        </p:txBody>
      </p:sp>
      <p:sp>
        <p:nvSpPr>
          <p:cNvPr id="3" name="Subtitle 2"/>
          <p:cNvSpPr>
            <a:spLocks noGrp="1"/>
          </p:cNvSpPr>
          <p:nvPr>
            <p:ph type="subTitle" idx="1"/>
          </p:nvPr>
        </p:nvSpPr>
        <p:spPr>
          <a:xfrm>
            <a:off x="1371601" y="4927601"/>
            <a:ext cx="6400800" cy="1752600"/>
          </a:xfrm>
        </p:spPr>
        <p:txBody>
          <a:bodyPr/>
          <a:lstStyle>
            <a:lvl1pPr marL="0" indent="0" algn="ctr">
              <a:buNone/>
              <a:defRPr>
                <a:solidFill>
                  <a:schemeClr val="tx1">
                    <a:tint val="75000"/>
                  </a:schemeClr>
                </a:solidFill>
              </a:defRPr>
            </a:lvl1pPr>
            <a:lvl2pPr marL="461621" indent="0" algn="ctr">
              <a:buNone/>
              <a:defRPr>
                <a:solidFill>
                  <a:schemeClr val="tx1">
                    <a:tint val="75000"/>
                  </a:schemeClr>
                </a:solidFill>
              </a:defRPr>
            </a:lvl2pPr>
            <a:lvl3pPr marL="923244" indent="0" algn="ctr">
              <a:buNone/>
              <a:defRPr>
                <a:solidFill>
                  <a:schemeClr val="tx1">
                    <a:tint val="75000"/>
                  </a:schemeClr>
                </a:solidFill>
              </a:defRPr>
            </a:lvl3pPr>
            <a:lvl4pPr marL="1384864" indent="0" algn="ctr">
              <a:buNone/>
              <a:defRPr>
                <a:solidFill>
                  <a:schemeClr val="tx1">
                    <a:tint val="75000"/>
                  </a:schemeClr>
                </a:solidFill>
              </a:defRPr>
            </a:lvl4pPr>
            <a:lvl5pPr marL="1846485" indent="0" algn="ctr">
              <a:buNone/>
              <a:defRPr>
                <a:solidFill>
                  <a:schemeClr val="tx1">
                    <a:tint val="75000"/>
                  </a:schemeClr>
                </a:solidFill>
              </a:defRPr>
            </a:lvl5pPr>
            <a:lvl6pPr marL="2308107" indent="0" algn="ctr">
              <a:buNone/>
              <a:defRPr>
                <a:solidFill>
                  <a:schemeClr val="tx1">
                    <a:tint val="75000"/>
                  </a:schemeClr>
                </a:solidFill>
              </a:defRPr>
            </a:lvl6pPr>
            <a:lvl7pPr marL="2769728" indent="0" algn="ctr">
              <a:buNone/>
              <a:defRPr>
                <a:solidFill>
                  <a:schemeClr val="tx1">
                    <a:tint val="75000"/>
                  </a:schemeClr>
                </a:solidFill>
              </a:defRPr>
            </a:lvl7pPr>
            <a:lvl8pPr marL="3231351" indent="0" algn="ctr">
              <a:buNone/>
              <a:defRPr>
                <a:solidFill>
                  <a:schemeClr val="tx1">
                    <a:tint val="75000"/>
                  </a:schemeClr>
                </a:solidFill>
              </a:defRPr>
            </a:lvl8pPr>
            <a:lvl9pPr marL="3692971"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a:t>Mobilize NIH Meeting, August 2017                                                       Stanford University</a:t>
            </a:r>
          </a:p>
        </p:txBody>
      </p:sp>
      <p:sp>
        <p:nvSpPr>
          <p:cNvPr id="6" name="Slide Number Placeholder 5"/>
          <p:cNvSpPr>
            <a:spLocks noGrp="1"/>
          </p:cNvSpPr>
          <p:nvPr>
            <p:ph type="sldNum" sz="quarter" idx="12"/>
          </p:nvPr>
        </p:nvSpPr>
        <p:spPr/>
        <p:txBody>
          <a:bodyPr/>
          <a:lstStyle/>
          <a:p>
            <a:fld id="{4D267013-DFFC-4352-B274-32112D0CCE19}" type="slidenum">
              <a:rPr lang="en-US" smtClean="0"/>
              <a:t>‹#›</a:t>
            </a:fld>
            <a:endParaRPr lang="en-US"/>
          </a:p>
        </p:txBody>
      </p:sp>
    </p:spTree>
    <p:extLst>
      <p:ext uri="{BB962C8B-B14F-4D97-AF65-F5344CB8AC3E}">
        <p14:creationId xmlns:p14="http://schemas.microsoft.com/office/powerpoint/2010/main" val="16790013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9" y="4800603"/>
            <a:ext cx="5486400" cy="566740"/>
          </a:xfrm>
        </p:spPr>
        <p:txBody>
          <a:bodyPr anchor="b"/>
          <a:lstStyle>
            <a:lvl1pPr algn="l">
              <a:defRPr sz="2019" b="1"/>
            </a:lvl1pPr>
          </a:lstStyle>
          <a:p>
            <a:r>
              <a:rPr lang="en-US"/>
              <a:t>Click to edit Master title style</a:t>
            </a:r>
          </a:p>
        </p:txBody>
      </p:sp>
      <p:sp>
        <p:nvSpPr>
          <p:cNvPr id="3" name="Picture Placeholder 2"/>
          <p:cNvSpPr>
            <a:spLocks noGrp="1"/>
          </p:cNvSpPr>
          <p:nvPr>
            <p:ph type="pic" idx="1"/>
          </p:nvPr>
        </p:nvSpPr>
        <p:spPr>
          <a:xfrm>
            <a:off x="1792289" y="612775"/>
            <a:ext cx="5486400" cy="4114800"/>
          </a:xfrm>
        </p:spPr>
        <p:txBody>
          <a:bodyPr/>
          <a:lstStyle>
            <a:lvl1pPr marL="0" indent="0">
              <a:buNone/>
              <a:defRPr sz="3231"/>
            </a:lvl1pPr>
            <a:lvl2pPr marL="461621" indent="0">
              <a:buNone/>
              <a:defRPr sz="2827"/>
            </a:lvl2pPr>
            <a:lvl3pPr marL="923244" indent="0">
              <a:buNone/>
              <a:defRPr sz="2423"/>
            </a:lvl3pPr>
            <a:lvl4pPr marL="1384864" indent="0">
              <a:buNone/>
              <a:defRPr sz="2019"/>
            </a:lvl4pPr>
            <a:lvl5pPr marL="1846485" indent="0">
              <a:buNone/>
              <a:defRPr sz="2019"/>
            </a:lvl5pPr>
            <a:lvl6pPr marL="2308107" indent="0">
              <a:buNone/>
              <a:defRPr sz="2019"/>
            </a:lvl6pPr>
            <a:lvl7pPr marL="2769728" indent="0">
              <a:buNone/>
              <a:defRPr sz="2019"/>
            </a:lvl7pPr>
            <a:lvl8pPr marL="3231351" indent="0">
              <a:buNone/>
              <a:defRPr sz="2019"/>
            </a:lvl8pPr>
            <a:lvl9pPr marL="3692971" indent="0">
              <a:buNone/>
              <a:defRPr sz="2019"/>
            </a:lvl9pPr>
          </a:lstStyle>
          <a:p>
            <a:endParaRPr lang="en-US"/>
          </a:p>
        </p:txBody>
      </p:sp>
      <p:sp>
        <p:nvSpPr>
          <p:cNvPr id="4" name="Text Placeholder 3"/>
          <p:cNvSpPr>
            <a:spLocks noGrp="1"/>
          </p:cNvSpPr>
          <p:nvPr>
            <p:ph type="body" sz="half" idx="2"/>
          </p:nvPr>
        </p:nvSpPr>
        <p:spPr>
          <a:xfrm>
            <a:off x="1792289" y="5367342"/>
            <a:ext cx="5486400" cy="804864"/>
          </a:xfrm>
        </p:spPr>
        <p:txBody>
          <a:bodyPr/>
          <a:lstStyle>
            <a:lvl1pPr marL="0" indent="0">
              <a:buNone/>
              <a:defRPr sz="1414"/>
            </a:lvl1pPr>
            <a:lvl2pPr marL="461621" indent="0">
              <a:buNone/>
              <a:defRPr sz="1211"/>
            </a:lvl2pPr>
            <a:lvl3pPr marL="923244" indent="0">
              <a:buNone/>
              <a:defRPr sz="1010"/>
            </a:lvl3pPr>
            <a:lvl4pPr marL="1384864" indent="0">
              <a:buNone/>
              <a:defRPr sz="908"/>
            </a:lvl4pPr>
            <a:lvl5pPr marL="1846485" indent="0">
              <a:buNone/>
              <a:defRPr sz="908"/>
            </a:lvl5pPr>
            <a:lvl6pPr marL="2308107" indent="0">
              <a:buNone/>
              <a:defRPr sz="908"/>
            </a:lvl6pPr>
            <a:lvl7pPr marL="2769728" indent="0">
              <a:buNone/>
              <a:defRPr sz="908"/>
            </a:lvl7pPr>
            <a:lvl8pPr marL="3231351" indent="0">
              <a:buNone/>
              <a:defRPr sz="908"/>
            </a:lvl8pPr>
            <a:lvl9pPr marL="3692971" indent="0">
              <a:buNone/>
              <a:defRPr sz="908"/>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r>
              <a:rPr lang="en-US"/>
              <a:t>Mobilize NIH Meeting, August 2017                                                       Stanford University</a:t>
            </a:r>
          </a:p>
        </p:txBody>
      </p:sp>
      <p:sp>
        <p:nvSpPr>
          <p:cNvPr id="7" name="Slide Number Placeholder 6"/>
          <p:cNvSpPr>
            <a:spLocks noGrp="1"/>
          </p:cNvSpPr>
          <p:nvPr>
            <p:ph type="sldNum" sz="quarter" idx="12"/>
          </p:nvPr>
        </p:nvSpPr>
        <p:spPr/>
        <p:txBody>
          <a:bodyPr/>
          <a:lstStyle/>
          <a:p>
            <a:fld id="{4D267013-DFFC-4352-B274-32112D0CCE19}" type="slidenum">
              <a:rPr lang="en-US" smtClean="0"/>
              <a:t>‹#›</a:t>
            </a:fld>
            <a:endParaRPr lang="en-US"/>
          </a:p>
        </p:txBody>
      </p:sp>
    </p:spTree>
    <p:extLst>
      <p:ext uri="{BB962C8B-B14F-4D97-AF65-F5344CB8AC3E}">
        <p14:creationId xmlns:p14="http://schemas.microsoft.com/office/powerpoint/2010/main" val="2448625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a:t>Mobilize NIH Meeting, August 2017                                                       Stanford University</a:t>
            </a:r>
          </a:p>
        </p:txBody>
      </p:sp>
      <p:sp>
        <p:nvSpPr>
          <p:cNvPr id="6" name="Slide Number Placeholder 5"/>
          <p:cNvSpPr>
            <a:spLocks noGrp="1"/>
          </p:cNvSpPr>
          <p:nvPr>
            <p:ph type="sldNum" sz="quarter" idx="12"/>
          </p:nvPr>
        </p:nvSpPr>
        <p:spPr/>
        <p:txBody>
          <a:bodyPr/>
          <a:lstStyle/>
          <a:p>
            <a:fld id="{4D267013-DFFC-4352-B274-32112D0CCE19}" type="slidenum">
              <a:rPr lang="en-US" smtClean="0"/>
              <a:t>‹#›</a:t>
            </a:fld>
            <a:endParaRPr lang="en-US"/>
          </a:p>
        </p:txBody>
      </p:sp>
    </p:spTree>
    <p:extLst>
      <p:ext uri="{BB962C8B-B14F-4D97-AF65-F5344CB8AC3E}">
        <p14:creationId xmlns:p14="http://schemas.microsoft.com/office/powerpoint/2010/main" val="95803054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0"/>
            <a:ext cx="2057400" cy="5851526"/>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40"/>
            <a:ext cx="6019800" cy="585152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a:t>Mobilize NIH Meeting, August 2017                                                       Stanford University</a:t>
            </a:r>
          </a:p>
        </p:txBody>
      </p:sp>
      <p:sp>
        <p:nvSpPr>
          <p:cNvPr id="6" name="Slide Number Placeholder 5"/>
          <p:cNvSpPr>
            <a:spLocks noGrp="1"/>
          </p:cNvSpPr>
          <p:nvPr>
            <p:ph type="sldNum" sz="quarter" idx="12"/>
          </p:nvPr>
        </p:nvSpPr>
        <p:spPr/>
        <p:txBody>
          <a:bodyPr/>
          <a:lstStyle/>
          <a:p>
            <a:fld id="{4D267013-DFFC-4352-B274-32112D0CCE19}" type="slidenum">
              <a:rPr lang="en-US" smtClean="0"/>
              <a:t>‹#›</a:t>
            </a:fld>
            <a:endParaRPr lang="en-US"/>
          </a:p>
        </p:txBody>
      </p:sp>
    </p:spTree>
    <p:extLst>
      <p:ext uri="{BB962C8B-B14F-4D97-AF65-F5344CB8AC3E}">
        <p14:creationId xmlns:p14="http://schemas.microsoft.com/office/powerpoint/2010/main" val="37475589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 y="0"/>
            <a:ext cx="9144000" cy="1143000"/>
          </a:xfrm>
        </p:spPr>
        <p:txBody>
          <a:bodyPr>
            <a:noAutofit/>
          </a:bodyPr>
          <a:lstStyle>
            <a:lvl1pPr algn="ctr">
              <a:defRPr sz="3800"/>
            </a:lvl1pPr>
          </a:lstStyle>
          <a:p>
            <a:r>
              <a:rPr lang="en-US" dirty="0"/>
              <a:t>Click to edit Master title style</a:t>
            </a:r>
          </a:p>
        </p:txBody>
      </p:sp>
      <p:sp>
        <p:nvSpPr>
          <p:cNvPr id="3" name="Content Placeholder 2"/>
          <p:cNvSpPr>
            <a:spLocks noGrp="1"/>
          </p:cNvSpPr>
          <p:nvPr>
            <p:ph idx="1"/>
          </p:nvPr>
        </p:nvSpPr>
        <p:spPr>
          <a:xfrm>
            <a:off x="457201" y="1498601"/>
            <a:ext cx="8229600" cy="5181600"/>
          </a:xfrm>
        </p:spPr>
        <p:txBody>
          <a:bodyPr>
            <a:normAutofit/>
          </a:bodyPr>
          <a:lstStyle>
            <a:lvl1pPr>
              <a:defRPr lang="en-US" dirty="0" smtClean="0"/>
            </a:lvl1pPr>
            <a:lvl2pPr>
              <a:defRPr lang="en-US" dirty="0" smtClean="0"/>
            </a:lvl2pPr>
            <a:lvl3pPr>
              <a:defRPr lang="en-US" dirty="0" smtClean="0"/>
            </a:lvl3pPr>
            <a:lvl4pPr>
              <a:defRPr lang="en-US" dirty="0" smtClean="0"/>
            </a:lvl4pPr>
            <a:lvl5pP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endParaRPr lang="en-US" dirty="0"/>
          </a:p>
        </p:txBody>
      </p:sp>
      <p:sp>
        <p:nvSpPr>
          <p:cNvPr id="6" name="Slide Number Placeholder 5"/>
          <p:cNvSpPr>
            <a:spLocks noGrp="1"/>
          </p:cNvSpPr>
          <p:nvPr>
            <p:ph type="sldNum" sz="quarter" idx="12"/>
          </p:nvPr>
        </p:nvSpPr>
        <p:spPr>
          <a:xfrm>
            <a:off x="6553201" y="6614897"/>
            <a:ext cx="2133600" cy="161925"/>
          </a:xfrm>
        </p:spPr>
        <p:txBody>
          <a:bodyPr/>
          <a:lstStyle>
            <a:lvl1pPr>
              <a:defRPr sz="908">
                <a:solidFill>
                  <a:schemeClr val="tx1"/>
                </a:solidFill>
              </a:defRPr>
            </a:lvl1pPr>
          </a:lstStyle>
          <a:p>
            <a:fld id="{4D267013-DFFC-4352-B274-32112D0CCE19}" type="slidenum">
              <a:rPr lang="en-US" smtClean="0"/>
              <a:pPr/>
              <a:t>‹#›</a:t>
            </a:fld>
            <a:endParaRPr lang="en-US" dirty="0"/>
          </a:p>
        </p:txBody>
      </p:sp>
      <p:cxnSp>
        <p:nvCxnSpPr>
          <p:cNvPr id="9" name="Straight Connector 8"/>
          <p:cNvCxnSpPr/>
          <p:nvPr userDrawn="1"/>
        </p:nvCxnSpPr>
        <p:spPr>
          <a:xfrm>
            <a:off x="1" y="1143000"/>
            <a:ext cx="9144000" cy="0"/>
          </a:xfrm>
          <a:prstGeom prst="line">
            <a:avLst/>
          </a:prstGeom>
          <a:ln w="76200" cap="sq">
            <a:solidFill>
              <a:srgbClr val="0070C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786612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7"/>
            <a:ext cx="7772400" cy="1362075"/>
          </a:xfrm>
        </p:spPr>
        <p:txBody>
          <a:bodyPr anchor="t"/>
          <a:lstStyle>
            <a:lvl1pPr algn="l">
              <a:defRPr sz="4039" b="0" cap="all"/>
            </a:lvl1pPr>
          </a:lstStyle>
          <a:p>
            <a:r>
              <a:rPr lang="en-US" dirty="0"/>
              <a:t>Click to edit Master title style</a:t>
            </a:r>
          </a:p>
        </p:txBody>
      </p:sp>
      <p:sp>
        <p:nvSpPr>
          <p:cNvPr id="3" name="Text Placeholder 2"/>
          <p:cNvSpPr>
            <a:spLocks noGrp="1"/>
          </p:cNvSpPr>
          <p:nvPr>
            <p:ph type="body" idx="1"/>
          </p:nvPr>
        </p:nvSpPr>
        <p:spPr>
          <a:xfrm>
            <a:off x="722313" y="2906713"/>
            <a:ext cx="7772400" cy="1500186"/>
          </a:xfrm>
        </p:spPr>
        <p:txBody>
          <a:bodyPr anchor="b"/>
          <a:lstStyle>
            <a:lvl1pPr marL="0" indent="0">
              <a:buNone/>
              <a:defRPr sz="2019">
                <a:solidFill>
                  <a:schemeClr val="tx1">
                    <a:tint val="75000"/>
                  </a:schemeClr>
                </a:solidFill>
              </a:defRPr>
            </a:lvl1pPr>
            <a:lvl2pPr marL="461621" indent="0">
              <a:buNone/>
              <a:defRPr sz="1817">
                <a:solidFill>
                  <a:schemeClr val="tx1">
                    <a:tint val="75000"/>
                  </a:schemeClr>
                </a:solidFill>
              </a:defRPr>
            </a:lvl2pPr>
            <a:lvl3pPr marL="923244" indent="0">
              <a:buNone/>
              <a:defRPr sz="1615">
                <a:solidFill>
                  <a:schemeClr val="tx1">
                    <a:tint val="75000"/>
                  </a:schemeClr>
                </a:solidFill>
              </a:defRPr>
            </a:lvl3pPr>
            <a:lvl4pPr marL="1384864" indent="0">
              <a:buNone/>
              <a:defRPr sz="1414">
                <a:solidFill>
                  <a:schemeClr val="tx1">
                    <a:tint val="75000"/>
                  </a:schemeClr>
                </a:solidFill>
              </a:defRPr>
            </a:lvl4pPr>
            <a:lvl5pPr marL="1846485" indent="0">
              <a:buNone/>
              <a:defRPr sz="1414">
                <a:solidFill>
                  <a:schemeClr val="tx1">
                    <a:tint val="75000"/>
                  </a:schemeClr>
                </a:solidFill>
              </a:defRPr>
            </a:lvl5pPr>
            <a:lvl6pPr marL="2308107" indent="0">
              <a:buNone/>
              <a:defRPr sz="1414">
                <a:solidFill>
                  <a:schemeClr val="tx1">
                    <a:tint val="75000"/>
                  </a:schemeClr>
                </a:solidFill>
              </a:defRPr>
            </a:lvl6pPr>
            <a:lvl7pPr marL="2769728" indent="0">
              <a:buNone/>
              <a:defRPr sz="1414">
                <a:solidFill>
                  <a:schemeClr val="tx1">
                    <a:tint val="75000"/>
                  </a:schemeClr>
                </a:solidFill>
              </a:defRPr>
            </a:lvl7pPr>
            <a:lvl8pPr marL="3231351" indent="0">
              <a:buNone/>
              <a:defRPr sz="1414">
                <a:solidFill>
                  <a:schemeClr val="tx1">
                    <a:tint val="75000"/>
                  </a:schemeClr>
                </a:solidFill>
              </a:defRPr>
            </a:lvl8pPr>
            <a:lvl9pPr marL="3692971" indent="0">
              <a:buNone/>
              <a:defRPr sz="1414">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a:t>Mobilize NIH Meeting, August 2017                                                       Stanford University</a:t>
            </a:r>
          </a:p>
        </p:txBody>
      </p:sp>
      <p:sp>
        <p:nvSpPr>
          <p:cNvPr id="6" name="Slide Number Placeholder 5"/>
          <p:cNvSpPr>
            <a:spLocks noGrp="1"/>
          </p:cNvSpPr>
          <p:nvPr>
            <p:ph type="sldNum" sz="quarter" idx="12"/>
          </p:nvPr>
        </p:nvSpPr>
        <p:spPr/>
        <p:txBody>
          <a:bodyPr/>
          <a:lstStyle/>
          <a:p>
            <a:fld id="{4D267013-DFFC-4352-B274-32112D0CCE19}" type="slidenum">
              <a:rPr lang="en-US" smtClean="0"/>
              <a:t>‹#›</a:t>
            </a:fld>
            <a:endParaRPr lang="en-US"/>
          </a:p>
        </p:txBody>
      </p:sp>
    </p:spTree>
    <p:extLst>
      <p:ext uri="{BB962C8B-B14F-4D97-AF65-F5344CB8AC3E}">
        <p14:creationId xmlns:p14="http://schemas.microsoft.com/office/powerpoint/2010/main" val="9567800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457200" y="1600207"/>
            <a:ext cx="4038600" cy="5080000"/>
          </a:xfrm>
        </p:spPr>
        <p:txBody>
          <a:bodyPr/>
          <a:lstStyle>
            <a:lvl1pPr>
              <a:defRPr sz="2827"/>
            </a:lvl1pPr>
            <a:lvl2pPr>
              <a:defRPr sz="2423"/>
            </a:lvl2pPr>
            <a:lvl3pPr>
              <a:defRPr sz="2019"/>
            </a:lvl3pPr>
            <a:lvl4pPr>
              <a:defRPr sz="1817"/>
            </a:lvl4pPr>
            <a:lvl5pPr>
              <a:defRPr sz="1817"/>
            </a:lvl5pPr>
            <a:lvl6pPr>
              <a:defRPr sz="1817"/>
            </a:lvl6pPr>
            <a:lvl7pPr>
              <a:defRPr sz="1817"/>
            </a:lvl7pPr>
            <a:lvl8pPr>
              <a:defRPr sz="1817"/>
            </a:lvl8pPr>
            <a:lvl9pPr>
              <a:defRPr sz="181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1" y="1600207"/>
            <a:ext cx="4038600" cy="5080000"/>
          </a:xfrm>
        </p:spPr>
        <p:txBody>
          <a:bodyPr/>
          <a:lstStyle>
            <a:lvl1pPr>
              <a:defRPr sz="2827"/>
            </a:lvl1pPr>
            <a:lvl2pPr>
              <a:defRPr sz="2423"/>
            </a:lvl2pPr>
            <a:lvl3pPr>
              <a:defRPr sz="2019"/>
            </a:lvl3pPr>
            <a:lvl4pPr>
              <a:defRPr sz="1817"/>
            </a:lvl4pPr>
            <a:lvl5pPr>
              <a:defRPr sz="1817"/>
            </a:lvl5pPr>
            <a:lvl6pPr>
              <a:defRPr sz="1817"/>
            </a:lvl6pPr>
            <a:lvl7pPr>
              <a:defRPr sz="1817"/>
            </a:lvl7pPr>
            <a:lvl8pPr>
              <a:defRPr sz="1817"/>
            </a:lvl8pPr>
            <a:lvl9pPr>
              <a:defRPr sz="181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r>
              <a:rPr lang="en-US"/>
              <a:t>Mobilize NIH Meeting, August 2017                                                       Stanford University</a:t>
            </a:r>
          </a:p>
        </p:txBody>
      </p:sp>
      <p:sp>
        <p:nvSpPr>
          <p:cNvPr id="7" name="Slide Number Placeholder 6"/>
          <p:cNvSpPr>
            <a:spLocks noGrp="1"/>
          </p:cNvSpPr>
          <p:nvPr>
            <p:ph type="sldNum" sz="quarter" idx="12"/>
          </p:nvPr>
        </p:nvSpPr>
        <p:spPr/>
        <p:txBody>
          <a:bodyPr/>
          <a:lstStyle/>
          <a:p>
            <a:fld id="{4D267013-DFFC-4352-B274-32112D0CCE19}" type="slidenum">
              <a:rPr lang="en-US" smtClean="0"/>
              <a:t>‹#›</a:t>
            </a:fld>
            <a:endParaRPr lang="en-US"/>
          </a:p>
        </p:txBody>
      </p:sp>
      <p:cxnSp>
        <p:nvCxnSpPr>
          <p:cNvPr id="9" name="Straight Connector 8"/>
          <p:cNvCxnSpPr/>
          <p:nvPr userDrawn="1"/>
        </p:nvCxnSpPr>
        <p:spPr>
          <a:xfrm>
            <a:off x="1" y="1295400"/>
            <a:ext cx="9144000" cy="0"/>
          </a:xfrm>
          <a:prstGeom prst="line">
            <a:avLst/>
          </a:prstGeom>
          <a:ln w="76200" cap="sq">
            <a:solidFill>
              <a:srgbClr val="0070C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507366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4" y="1784356"/>
            <a:ext cx="4040188" cy="689114"/>
          </a:xfrm>
        </p:spPr>
        <p:txBody>
          <a:bodyPr anchor="b"/>
          <a:lstStyle>
            <a:lvl1pPr marL="0" indent="0">
              <a:buNone/>
              <a:defRPr sz="2423" b="1"/>
            </a:lvl1pPr>
            <a:lvl2pPr marL="461621" indent="0">
              <a:buNone/>
              <a:defRPr sz="2019" b="1"/>
            </a:lvl2pPr>
            <a:lvl3pPr marL="923244" indent="0">
              <a:buNone/>
              <a:defRPr sz="1817" b="1"/>
            </a:lvl3pPr>
            <a:lvl4pPr marL="1384864" indent="0">
              <a:buNone/>
              <a:defRPr sz="1615" b="1"/>
            </a:lvl4pPr>
            <a:lvl5pPr marL="1846485" indent="0">
              <a:buNone/>
              <a:defRPr sz="1615" b="1"/>
            </a:lvl5pPr>
            <a:lvl6pPr marL="2308107" indent="0">
              <a:buNone/>
              <a:defRPr sz="1615" b="1"/>
            </a:lvl6pPr>
            <a:lvl7pPr marL="2769728" indent="0">
              <a:buNone/>
              <a:defRPr sz="1615" b="1"/>
            </a:lvl7pPr>
            <a:lvl8pPr marL="3231351" indent="0">
              <a:buNone/>
              <a:defRPr sz="1615" b="1"/>
            </a:lvl8pPr>
            <a:lvl9pPr marL="3692971" indent="0">
              <a:buNone/>
              <a:defRPr sz="1615" b="1"/>
            </a:lvl9pPr>
          </a:lstStyle>
          <a:p>
            <a:pPr lvl="0"/>
            <a:r>
              <a:rPr lang="en-US" dirty="0"/>
              <a:t>Click to edit Master text styles</a:t>
            </a:r>
          </a:p>
        </p:txBody>
      </p:sp>
      <p:sp>
        <p:nvSpPr>
          <p:cNvPr id="4" name="Content Placeholder 3"/>
          <p:cNvSpPr>
            <a:spLocks noGrp="1"/>
          </p:cNvSpPr>
          <p:nvPr>
            <p:ph sz="half" idx="2"/>
          </p:nvPr>
        </p:nvSpPr>
        <p:spPr>
          <a:xfrm>
            <a:off x="457204" y="2424114"/>
            <a:ext cx="4040188" cy="4256088"/>
          </a:xfrm>
        </p:spPr>
        <p:txBody>
          <a:bodyPr/>
          <a:lstStyle>
            <a:lvl1pPr>
              <a:defRPr sz="2423"/>
            </a:lvl1pPr>
            <a:lvl2pPr>
              <a:defRPr sz="2019"/>
            </a:lvl2pPr>
            <a:lvl3pPr>
              <a:defRPr sz="1817"/>
            </a:lvl3pPr>
            <a:lvl4pPr>
              <a:defRPr sz="1615"/>
            </a:lvl4pPr>
            <a:lvl5pPr>
              <a:defRPr sz="1615"/>
            </a:lvl5pPr>
            <a:lvl6pPr>
              <a:defRPr sz="1615"/>
            </a:lvl6pPr>
            <a:lvl7pPr>
              <a:defRPr sz="1615"/>
            </a:lvl7pPr>
            <a:lvl8pPr>
              <a:defRPr sz="1615"/>
            </a:lvl8pPr>
            <a:lvl9pPr>
              <a:defRPr sz="161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36" y="1784356"/>
            <a:ext cx="4041774" cy="689114"/>
          </a:xfrm>
        </p:spPr>
        <p:txBody>
          <a:bodyPr anchor="b"/>
          <a:lstStyle>
            <a:lvl1pPr marL="0" indent="0">
              <a:buNone/>
              <a:defRPr sz="2423" b="1"/>
            </a:lvl1pPr>
            <a:lvl2pPr marL="461621" indent="0">
              <a:buNone/>
              <a:defRPr sz="2019" b="1"/>
            </a:lvl2pPr>
            <a:lvl3pPr marL="923244" indent="0">
              <a:buNone/>
              <a:defRPr sz="1817" b="1"/>
            </a:lvl3pPr>
            <a:lvl4pPr marL="1384864" indent="0">
              <a:buNone/>
              <a:defRPr sz="1615" b="1"/>
            </a:lvl4pPr>
            <a:lvl5pPr marL="1846485" indent="0">
              <a:buNone/>
              <a:defRPr sz="1615" b="1"/>
            </a:lvl5pPr>
            <a:lvl6pPr marL="2308107" indent="0">
              <a:buNone/>
              <a:defRPr sz="1615" b="1"/>
            </a:lvl6pPr>
            <a:lvl7pPr marL="2769728" indent="0">
              <a:buNone/>
              <a:defRPr sz="1615" b="1"/>
            </a:lvl7pPr>
            <a:lvl8pPr marL="3231351" indent="0">
              <a:buNone/>
              <a:defRPr sz="1615" b="1"/>
            </a:lvl8pPr>
            <a:lvl9pPr marL="3692971" indent="0">
              <a:buNone/>
              <a:defRPr sz="1615" b="1"/>
            </a:lvl9pPr>
          </a:lstStyle>
          <a:p>
            <a:pPr lvl="0"/>
            <a:r>
              <a:rPr lang="en-US"/>
              <a:t>Click to edit Master text styles</a:t>
            </a:r>
          </a:p>
        </p:txBody>
      </p:sp>
      <p:sp>
        <p:nvSpPr>
          <p:cNvPr id="6" name="Content Placeholder 5"/>
          <p:cNvSpPr>
            <a:spLocks noGrp="1"/>
          </p:cNvSpPr>
          <p:nvPr>
            <p:ph sz="quarter" idx="4"/>
          </p:nvPr>
        </p:nvSpPr>
        <p:spPr>
          <a:xfrm>
            <a:off x="4645036" y="2424114"/>
            <a:ext cx="4041774" cy="4256088"/>
          </a:xfrm>
        </p:spPr>
        <p:txBody>
          <a:bodyPr/>
          <a:lstStyle>
            <a:lvl1pPr>
              <a:defRPr sz="2423"/>
            </a:lvl1pPr>
            <a:lvl2pPr>
              <a:defRPr sz="2019"/>
            </a:lvl2pPr>
            <a:lvl3pPr>
              <a:defRPr sz="1817"/>
            </a:lvl3pPr>
            <a:lvl4pPr>
              <a:defRPr sz="1615"/>
            </a:lvl4pPr>
            <a:lvl5pPr>
              <a:defRPr sz="1615"/>
            </a:lvl5pPr>
            <a:lvl6pPr>
              <a:defRPr sz="1615"/>
            </a:lvl6pPr>
            <a:lvl7pPr>
              <a:defRPr sz="1615"/>
            </a:lvl7pPr>
            <a:lvl8pPr>
              <a:defRPr sz="1615"/>
            </a:lvl8pPr>
            <a:lvl9pPr>
              <a:defRPr sz="161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r>
              <a:rPr lang="en-US"/>
              <a:t>Mobilize NIH Meeting, August 2017                                                       Stanford University</a:t>
            </a:r>
          </a:p>
        </p:txBody>
      </p:sp>
      <p:sp>
        <p:nvSpPr>
          <p:cNvPr id="9" name="Slide Number Placeholder 8"/>
          <p:cNvSpPr>
            <a:spLocks noGrp="1"/>
          </p:cNvSpPr>
          <p:nvPr>
            <p:ph type="sldNum" sz="quarter" idx="12"/>
          </p:nvPr>
        </p:nvSpPr>
        <p:spPr/>
        <p:txBody>
          <a:bodyPr/>
          <a:lstStyle/>
          <a:p>
            <a:fld id="{4D267013-DFFC-4352-B274-32112D0CCE19}" type="slidenum">
              <a:rPr lang="en-US" smtClean="0"/>
              <a:t>‹#›</a:t>
            </a:fld>
            <a:endParaRPr lang="en-US"/>
          </a:p>
        </p:txBody>
      </p:sp>
      <p:cxnSp>
        <p:nvCxnSpPr>
          <p:cNvPr id="11" name="Straight Connector 10"/>
          <p:cNvCxnSpPr/>
          <p:nvPr userDrawn="1"/>
        </p:nvCxnSpPr>
        <p:spPr>
          <a:xfrm>
            <a:off x="1" y="1295400"/>
            <a:ext cx="9144000" cy="0"/>
          </a:xfrm>
          <a:prstGeom prst="line">
            <a:avLst/>
          </a:prstGeom>
          <a:ln w="76200" cap="sq">
            <a:solidFill>
              <a:srgbClr val="0070C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67502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r>
              <a:rPr lang="en-US"/>
              <a:t>Mobilize NIH Meeting, August 2017                                                       Stanford University</a:t>
            </a:r>
          </a:p>
        </p:txBody>
      </p:sp>
      <p:sp>
        <p:nvSpPr>
          <p:cNvPr id="5" name="Slide Number Placeholder 4"/>
          <p:cNvSpPr>
            <a:spLocks noGrp="1"/>
          </p:cNvSpPr>
          <p:nvPr>
            <p:ph type="sldNum" sz="quarter" idx="12"/>
          </p:nvPr>
        </p:nvSpPr>
        <p:spPr/>
        <p:txBody>
          <a:bodyPr/>
          <a:lstStyle/>
          <a:p>
            <a:fld id="{4D267013-DFFC-4352-B274-32112D0CCE19}" type="slidenum">
              <a:rPr lang="en-US" smtClean="0"/>
              <a:t>‹#›</a:t>
            </a:fld>
            <a:endParaRPr lang="en-US"/>
          </a:p>
        </p:txBody>
      </p:sp>
      <p:cxnSp>
        <p:nvCxnSpPr>
          <p:cNvPr id="6" name="Straight Connector 5"/>
          <p:cNvCxnSpPr/>
          <p:nvPr userDrawn="1"/>
        </p:nvCxnSpPr>
        <p:spPr>
          <a:xfrm>
            <a:off x="1" y="1295400"/>
            <a:ext cx="9144000" cy="0"/>
          </a:xfrm>
          <a:prstGeom prst="line">
            <a:avLst/>
          </a:prstGeom>
          <a:ln w="76200" cap="sq">
            <a:solidFill>
              <a:srgbClr val="0070C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65077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r>
              <a:rPr lang="en-US"/>
              <a:t>Mobilize NIH Meeting, August 2017                                                       Stanford University</a:t>
            </a:r>
          </a:p>
        </p:txBody>
      </p:sp>
      <p:sp>
        <p:nvSpPr>
          <p:cNvPr id="5" name="Slide Number Placeholder 4"/>
          <p:cNvSpPr>
            <a:spLocks noGrp="1"/>
          </p:cNvSpPr>
          <p:nvPr>
            <p:ph type="sldNum" sz="quarter" idx="12"/>
          </p:nvPr>
        </p:nvSpPr>
        <p:spPr/>
        <p:txBody>
          <a:bodyPr/>
          <a:lstStyle/>
          <a:p>
            <a:fld id="{4D267013-DFFC-4352-B274-32112D0CCE19}" type="slidenum">
              <a:rPr lang="en-US" smtClean="0"/>
              <a:t>‹#›</a:t>
            </a:fld>
            <a:endParaRPr lang="en-US"/>
          </a:p>
        </p:txBody>
      </p:sp>
    </p:spTree>
    <p:extLst>
      <p:ext uri="{BB962C8B-B14F-4D97-AF65-F5344CB8AC3E}">
        <p14:creationId xmlns:p14="http://schemas.microsoft.com/office/powerpoint/2010/main" val="16487915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a:xfrm>
            <a:off x="3124200" y="6572488"/>
            <a:ext cx="2895600" cy="161925"/>
          </a:xfrm>
        </p:spPr>
        <p:txBody>
          <a:bodyPr/>
          <a:lstStyle/>
          <a:p>
            <a:r>
              <a:rPr lang="en-US" dirty="0"/>
              <a:t>Mobilize NIH Meeting, August 2017                                                       Stanford University</a:t>
            </a:r>
          </a:p>
        </p:txBody>
      </p:sp>
      <p:sp>
        <p:nvSpPr>
          <p:cNvPr id="4" name="Slide Number Placeholder 3"/>
          <p:cNvSpPr>
            <a:spLocks noGrp="1"/>
          </p:cNvSpPr>
          <p:nvPr>
            <p:ph type="sldNum" sz="quarter" idx="12"/>
          </p:nvPr>
        </p:nvSpPr>
        <p:spPr>
          <a:xfrm>
            <a:off x="6553201" y="6636097"/>
            <a:ext cx="2133600" cy="161925"/>
          </a:xfrm>
        </p:spPr>
        <p:txBody>
          <a:bodyPr/>
          <a:lstStyle>
            <a:lvl1pPr>
              <a:defRPr sz="908">
                <a:solidFill>
                  <a:schemeClr val="tx1"/>
                </a:solidFill>
              </a:defRPr>
            </a:lvl1pPr>
          </a:lstStyle>
          <a:p>
            <a:fld id="{4D267013-DFFC-4352-B274-32112D0CCE19}" type="slidenum">
              <a:rPr lang="en-US" smtClean="0"/>
              <a:pPr/>
              <a:t>‹#›</a:t>
            </a:fld>
            <a:endParaRPr lang="en-US" dirty="0"/>
          </a:p>
        </p:txBody>
      </p:sp>
    </p:spTree>
    <p:extLst>
      <p:ext uri="{BB962C8B-B14F-4D97-AF65-F5344CB8AC3E}">
        <p14:creationId xmlns:p14="http://schemas.microsoft.com/office/powerpoint/2010/main" val="39693474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9" y="273056"/>
            <a:ext cx="3008313" cy="1162051"/>
          </a:xfrm>
        </p:spPr>
        <p:txBody>
          <a:bodyPr anchor="b"/>
          <a:lstStyle>
            <a:lvl1pPr algn="l">
              <a:defRPr sz="2019" b="1"/>
            </a:lvl1pPr>
          </a:lstStyle>
          <a:p>
            <a:r>
              <a:rPr lang="en-US"/>
              <a:t>Click to edit Master title style</a:t>
            </a:r>
          </a:p>
        </p:txBody>
      </p:sp>
      <p:sp>
        <p:nvSpPr>
          <p:cNvPr id="3" name="Content Placeholder 2"/>
          <p:cNvSpPr>
            <a:spLocks noGrp="1"/>
          </p:cNvSpPr>
          <p:nvPr>
            <p:ph idx="1"/>
          </p:nvPr>
        </p:nvSpPr>
        <p:spPr>
          <a:xfrm>
            <a:off x="3575057" y="273057"/>
            <a:ext cx="5111751" cy="5853114"/>
          </a:xfrm>
        </p:spPr>
        <p:txBody>
          <a:bodyPr/>
          <a:lstStyle>
            <a:lvl1pPr>
              <a:defRPr sz="3231"/>
            </a:lvl1pPr>
            <a:lvl2pPr>
              <a:defRPr sz="2827"/>
            </a:lvl2pPr>
            <a:lvl3pPr>
              <a:defRPr sz="2423"/>
            </a:lvl3pPr>
            <a:lvl4pPr>
              <a:defRPr sz="2019"/>
            </a:lvl4pPr>
            <a:lvl5pPr>
              <a:defRPr sz="2019"/>
            </a:lvl5pPr>
            <a:lvl6pPr>
              <a:defRPr sz="2019"/>
            </a:lvl6pPr>
            <a:lvl7pPr>
              <a:defRPr sz="2019"/>
            </a:lvl7pPr>
            <a:lvl8pPr>
              <a:defRPr sz="2019"/>
            </a:lvl8pPr>
            <a:lvl9pPr>
              <a:defRPr sz="201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9" y="1435103"/>
            <a:ext cx="3008313" cy="4691064"/>
          </a:xfrm>
        </p:spPr>
        <p:txBody>
          <a:bodyPr/>
          <a:lstStyle>
            <a:lvl1pPr marL="0" indent="0">
              <a:buNone/>
              <a:defRPr sz="1414"/>
            </a:lvl1pPr>
            <a:lvl2pPr marL="461621" indent="0">
              <a:buNone/>
              <a:defRPr sz="1211"/>
            </a:lvl2pPr>
            <a:lvl3pPr marL="923244" indent="0">
              <a:buNone/>
              <a:defRPr sz="1010"/>
            </a:lvl3pPr>
            <a:lvl4pPr marL="1384864" indent="0">
              <a:buNone/>
              <a:defRPr sz="908"/>
            </a:lvl4pPr>
            <a:lvl5pPr marL="1846485" indent="0">
              <a:buNone/>
              <a:defRPr sz="908"/>
            </a:lvl5pPr>
            <a:lvl6pPr marL="2308107" indent="0">
              <a:buNone/>
              <a:defRPr sz="908"/>
            </a:lvl6pPr>
            <a:lvl7pPr marL="2769728" indent="0">
              <a:buNone/>
              <a:defRPr sz="908"/>
            </a:lvl7pPr>
            <a:lvl8pPr marL="3231351" indent="0">
              <a:buNone/>
              <a:defRPr sz="908"/>
            </a:lvl8pPr>
            <a:lvl9pPr marL="3692971" indent="0">
              <a:buNone/>
              <a:defRPr sz="908"/>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r>
              <a:rPr lang="en-US"/>
              <a:t>Mobilize NIH Meeting, August 2017                                                       Stanford University</a:t>
            </a:r>
          </a:p>
        </p:txBody>
      </p:sp>
      <p:sp>
        <p:nvSpPr>
          <p:cNvPr id="7" name="Slide Number Placeholder 6"/>
          <p:cNvSpPr>
            <a:spLocks noGrp="1"/>
          </p:cNvSpPr>
          <p:nvPr>
            <p:ph type="sldNum" sz="quarter" idx="12"/>
          </p:nvPr>
        </p:nvSpPr>
        <p:spPr/>
        <p:txBody>
          <a:bodyPr/>
          <a:lstStyle/>
          <a:p>
            <a:fld id="{4D267013-DFFC-4352-B274-32112D0CCE19}" type="slidenum">
              <a:rPr lang="en-US" smtClean="0"/>
              <a:t>‹#›</a:t>
            </a:fld>
            <a:endParaRPr lang="en-US"/>
          </a:p>
        </p:txBody>
      </p:sp>
    </p:spTree>
    <p:extLst>
      <p:ext uri="{BB962C8B-B14F-4D97-AF65-F5344CB8AC3E}">
        <p14:creationId xmlns:p14="http://schemas.microsoft.com/office/powerpoint/2010/main" val="815415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 y="76200"/>
            <a:ext cx="9144000" cy="1143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1" y="1498601"/>
            <a:ext cx="8229600" cy="51816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 </a:t>
            </a:r>
          </a:p>
        </p:txBody>
      </p:sp>
      <p:sp>
        <p:nvSpPr>
          <p:cNvPr id="4" name="Date Placeholder 3"/>
          <p:cNvSpPr>
            <a:spLocks noGrp="1"/>
          </p:cNvSpPr>
          <p:nvPr>
            <p:ph type="dt" sz="half" idx="2"/>
          </p:nvPr>
        </p:nvSpPr>
        <p:spPr>
          <a:xfrm>
            <a:off x="457200" y="6710306"/>
            <a:ext cx="2133600" cy="161925"/>
          </a:xfrm>
          <a:prstGeom prst="rect">
            <a:avLst/>
          </a:prstGeom>
        </p:spPr>
        <p:txBody>
          <a:bodyPr vert="horz" lIns="91440" tIns="45720" rIns="91440" bIns="45720" rtlCol="0" anchor="ctr"/>
          <a:lstStyle>
            <a:lvl1pPr algn="l">
              <a:defRPr sz="707">
                <a:solidFill>
                  <a:schemeClr val="tx1">
                    <a:tint val="75000"/>
                  </a:schemeClr>
                </a:solidFill>
                <a:latin typeface="Helvetica Neue" charset="0"/>
                <a:ea typeface="Helvetica Neue" charset="0"/>
                <a:cs typeface="Helvetica Neue" charset="0"/>
              </a:defRPr>
            </a:lvl1pPr>
          </a:lstStyle>
          <a:p>
            <a:endParaRPr lang="en-US"/>
          </a:p>
        </p:txBody>
      </p:sp>
      <p:sp>
        <p:nvSpPr>
          <p:cNvPr id="5" name="Footer Placeholder 4"/>
          <p:cNvSpPr>
            <a:spLocks noGrp="1"/>
          </p:cNvSpPr>
          <p:nvPr>
            <p:ph type="ftr" sz="quarter" idx="3"/>
          </p:nvPr>
        </p:nvSpPr>
        <p:spPr>
          <a:xfrm>
            <a:off x="3124200" y="6710306"/>
            <a:ext cx="2895600" cy="161925"/>
          </a:xfrm>
          <a:prstGeom prst="rect">
            <a:avLst/>
          </a:prstGeom>
        </p:spPr>
        <p:txBody>
          <a:bodyPr vert="horz" lIns="91440" tIns="45720" rIns="91440" bIns="45720" rtlCol="0" anchor="ctr"/>
          <a:lstStyle>
            <a:lvl1pPr algn="ctr">
              <a:defRPr sz="707">
                <a:solidFill>
                  <a:schemeClr val="tx1">
                    <a:tint val="75000"/>
                  </a:schemeClr>
                </a:solidFill>
                <a:latin typeface="Helvetica Neue" charset="0"/>
                <a:ea typeface="Helvetica Neue" charset="0"/>
                <a:cs typeface="Helvetica Neue" charset="0"/>
              </a:defRPr>
            </a:lvl1pPr>
          </a:lstStyle>
          <a:p>
            <a:r>
              <a:rPr lang="en-US"/>
              <a:t>Mobilize NIH Meeting, August 2017                                                       Stanford University</a:t>
            </a:r>
          </a:p>
        </p:txBody>
      </p:sp>
      <p:sp>
        <p:nvSpPr>
          <p:cNvPr id="6" name="Slide Number Placeholder 5"/>
          <p:cNvSpPr>
            <a:spLocks noGrp="1"/>
          </p:cNvSpPr>
          <p:nvPr>
            <p:ph type="sldNum" sz="quarter" idx="4"/>
          </p:nvPr>
        </p:nvSpPr>
        <p:spPr>
          <a:xfrm>
            <a:off x="6553201" y="6710306"/>
            <a:ext cx="2133600" cy="161925"/>
          </a:xfrm>
          <a:prstGeom prst="rect">
            <a:avLst/>
          </a:prstGeom>
        </p:spPr>
        <p:txBody>
          <a:bodyPr vert="horz" lIns="91440" tIns="45720" rIns="91440" bIns="45720" rtlCol="0" anchor="ctr"/>
          <a:lstStyle>
            <a:lvl1pPr algn="r">
              <a:defRPr sz="707">
                <a:solidFill>
                  <a:schemeClr val="tx1">
                    <a:tint val="75000"/>
                  </a:schemeClr>
                </a:solidFill>
                <a:latin typeface="Helvetica Neue" charset="0"/>
                <a:ea typeface="Helvetica Neue" charset="0"/>
                <a:cs typeface="Helvetica Neue" charset="0"/>
              </a:defRPr>
            </a:lvl1pPr>
          </a:lstStyle>
          <a:p>
            <a:fld id="{4D267013-DFFC-4352-B274-32112D0CCE19}" type="slidenum">
              <a:rPr lang="en-US" smtClean="0"/>
              <a:pPr/>
              <a:t>‹#›</a:t>
            </a:fld>
            <a:endParaRPr lang="en-US"/>
          </a:p>
        </p:txBody>
      </p:sp>
    </p:spTree>
    <p:extLst>
      <p:ext uri="{BB962C8B-B14F-4D97-AF65-F5344CB8AC3E}">
        <p14:creationId xmlns:p14="http://schemas.microsoft.com/office/powerpoint/2010/main" val="320060405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60" r:id="rId7"/>
    <p:sldLayoutId id="2147483655" r:id="rId8"/>
    <p:sldLayoutId id="2147483656" r:id="rId9"/>
    <p:sldLayoutId id="2147483657" r:id="rId10"/>
    <p:sldLayoutId id="2147483658" r:id="rId11"/>
    <p:sldLayoutId id="2147483659" r:id="rId12"/>
  </p:sldLayoutIdLst>
  <p:hf hdr="0" ftr="0" dt="0"/>
  <p:txStyles>
    <p:titleStyle>
      <a:lvl1pPr algn="ctr" defTabSz="923244" rtl="0" eaLnBrk="1" latinLnBrk="0" hangingPunct="1">
        <a:spcBef>
          <a:spcPct val="0"/>
        </a:spcBef>
        <a:buNone/>
        <a:defRPr sz="4039" b="0" i="0" kern="1200" cap="none" spc="0">
          <a:ln>
            <a:noFill/>
          </a:ln>
          <a:solidFill>
            <a:srgbClr val="C00000"/>
          </a:solidFill>
          <a:effectLst/>
          <a:latin typeface="Helvetica Neue Light" charset="0"/>
          <a:ea typeface="Helvetica Neue Light" charset="0"/>
          <a:cs typeface="Helvetica Neue Light" charset="0"/>
        </a:defRPr>
      </a:lvl1pPr>
    </p:titleStyle>
    <p:bodyStyle>
      <a:lvl1pPr marL="346216" indent="-346216" algn="l" defTabSz="923244" rtl="0" eaLnBrk="1" latinLnBrk="0" hangingPunct="1">
        <a:spcBef>
          <a:spcPct val="20000"/>
        </a:spcBef>
        <a:buClr>
          <a:srgbClr val="C00000"/>
        </a:buClr>
        <a:buFont typeface="Wingdings" pitchFamily="2" charset="2"/>
        <a:buChar char="§"/>
        <a:defRPr lang="en-US" sz="2827" b="0" i="0" kern="1200" dirty="0" smtClean="0">
          <a:solidFill>
            <a:schemeClr val="tx1"/>
          </a:solidFill>
          <a:latin typeface="Helvetica Neue Light" charset="0"/>
          <a:ea typeface="Helvetica Neue Light" charset="0"/>
          <a:cs typeface="Helvetica Neue Light" charset="0"/>
        </a:defRPr>
      </a:lvl1pPr>
      <a:lvl2pPr marL="750134" indent="-288514" algn="l" defTabSz="923244" rtl="0" eaLnBrk="1" latinLnBrk="0" hangingPunct="1">
        <a:spcBef>
          <a:spcPct val="20000"/>
        </a:spcBef>
        <a:buClr>
          <a:srgbClr val="C00000"/>
        </a:buClr>
        <a:buFont typeface="Wingdings" charset="2"/>
        <a:buChar char="§"/>
        <a:defRPr lang="en-US" sz="2423" b="0" i="0" kern="1200" dirty="0" smtClean="0">
          <a:solidFill>
            <a:schemeClr val="tx1"/>
          </a:solidFill>
          <a:latin typeface="Helvetica Neue Light" charset="0"/>
          <a:ea typeface="Helvetica Neue Light" charset="0"/>
          <a:cs typeface="Helvetica Neue Light" charset="0"/>
        </a:defRPr>
      </a:lvl2pPr>
      <a:lvl3pPr marL="1154053" indent="-230811" algn="l" defTabSz="923244" rtl="0" eaLnBrk="1" latinLnBrk="0" hangingPunct="1">
        <a:spcBef>
          <a:spcPct val="20000"/>
        </a:spcBef>
        <a:buClr>
          <a:srgbClr val="C00000"/>
        </a:buClr>
        <a:buFont typeface="Wingdings" charset="2"/>
        <a:buChar char="§"/>
        <a:defRPr lang="en-US" sz="2019" b="0" i="0" kern="1200" dirty="0" smtClean="0">
          <a:solidFill>
            <a:schemeClr val="tx1"/>
          </a:solidFill>
          <a:latin typeface="Helvetica Neue Light" charset="0"/>
          <a:ea typeface="Helvetica Neue Light" charset="0"/>
          <a:cs typeface="Helvetica Neue Light" charset="0"/>
        </a:defRPr>
      </a:lvl3pPr>
      <a:lvl4pPr marL="1615675" indent="-230811" algn="l" defTabSz="923244" rtl="0" eaLnBrk="1" latinLnBrk="0" hangingPunct="1">
        <a:spcBef>
          <a:spcPct val="20000"/>
        </a:spcBef>
        <a:buFont typeface="Arial" pitchFamily="34" charset="0"/>
        <a:buChar char="–"/>
        <a:defRPr lang="en-US" sz="1817" b="0" i="0" kern="1200" dirty="0" smtClean="0">
          <a:solidFill>
            <a:schemeClr val="tx1"/>
          </a:solidFill>
          <a:latin typeface="Helvetica Neue Light" charset="0"/>
          <a:ea typeface="Helvetica Neue Light" charset="0"/>
          <a:cs typeface="Helvetica Neue Light" charset="0"/>
        </a:defRPr>
      </a:lvl4pPr>
      <a:lvl5pPr marL="2077297" indent="-230811" algn="l" defTabSz="923244" rtl="0" eaLnBrk="1" latinLnBrk="0" hangingPunct="1">
        <a:spcBef>
          <a:spcPct val="20000"/>
        </a:spcBef>
        <a:buFont typeface="Arial" pitchFamily="34" charset="0"/>
        <a:buChar char="»"/>
        <a:defRPr lang="en-US" sz="1817" b="0" i="0" kern="1200" dirty="0" smtClean="0">
          <a:solidFill>
            <a:schemeClr val="tx1"/>
          </a:solidFill>
          <a:latin typeface="Helvetica Neue Light" charset="0"/>
          <a:ea typeface="Helvetica Neue Light" charset="0"/>
          <a:cs typeface="Helvetica Neue Light" charset="0"/>
        </a:defRPr>
      </a:lvl5pPr>
      <a:lvl6pPr marL="2538919" indent="-230811" algn="l" defTabSz="923244" rtl="0" eaLnBrk="1" latinLnBrk="0" hangingPunct="1">
        <a:spcBef>
          <a:spcPct val="20000"/>
        </a:spcBef>
        <a:buFont typeface="Arial" pitchFamily="34" charset="0"/>
        <a:buChar char="•"/>
        <a:defRPr sz="1010" kern="1200">
          <a:solidFill>
            <a:schemeClr val="tx1"/>
          </a:solidFill>
          <a:latin typeface="+mn-lt"/>
          <a:ea typeface="+mn-ea"/>
          <a:cs typeface="+mn-cs"/>
        </a:defRPr>
      </a:lvl6pPr>
      <a:lvl7pPr marL="3000539" indent="-230811" algn="l" defTabSz="923244" rtl="0" eaLnBrk="1" latinLnBrk="0" hangingPunct="1">
        <a:spcBef>
          <a:spcPct val="20000"/>
        </a:spcBef>
        <a:buFont typeface="Arial" pitchFamily="34" charset="0"/>
        <a:buChar char="•"/>
        <a:defRPr sz="2019" kern="1200">
          <a:solidFill>
            <a:schemeClr val="tx1"/>
          </a:solidFill>
          <a:latin typeface="+mn-lt"/>
          <a:ea typeface="+mn-ea"/>
          <a:cs typeface="+mn-cs"/>
        </a:defRPr>
      </a:lvl7pPr>
      <a:lvl8pPr marL="3462160" indent="-230811" algn="l" defTabSz="923244" rtl="0" eaLnBrk="1" latinLnBrk="0" hangingPunct="1">
        <a:spcBef>
          <a:spcPct val="20000"/>
        </a:spcBef>
        <a:buFont typeface="Arial" pitchFamily="34" charset="0"/>
        <a:buChar char="•"/>
        <a:defRPr sz="2019" kern="1200">
          <a:solidFill>
            <a:schemeClr val="tx1"/>
          </a:solidFill>
          <a:latin typeface="+mn-lt"/>
          <a:ea typeface="+mn-ea"/>
          <a:cs typeface="+mn-cs"/>
        </a:defRPr>
      </a:lvl8pPr>
      <a:lvl9pPr marL="3923783" indent="-230811" algn="l" defTabSz="923244" rtl="0" eaLnBrk="1" latinLnBrk="0" hangingPunct="1">
        <a:spcBef>
          <a:spcPct val="20000"/>
        </a:spcBef>
        <a:buFont typeface="Arial" pitchFamily="34" charset="0"/>
        <a:buChar char="•"/>
        <a:defRPr sz="2019" kern="1200">
          <a:solidFill>
            <a:schemeClr val="tx1"/>
          </a:solidFill>
          <a:latin typeface="+mn-lt"/>
          <a:ea typeface="+mn-ea"/>
          <a:cs typeface="+mn-cs"/>
        </a:defRPr>
      </a:lvl9pPr>
    </p:bodyStyle>
    <p:otherStyle>
      <a:defPPr>
        <a:defRPr lang="en-US"/>
      </a:defPPr>
      <a:lvl1pPr marL="0" algn="l" defTabSz="923244" rtl="0" eaLnBrk="1" latinLnBrk="0" hangingPunct="1">
        <a:defRPr sz="1817" kern="1200">
          <a:solidFill>
            <a:schemeClr val="tx1"/>
          </a:solidFill>
          <a:latin typeface="+mn-lt"/>
          <a:ea typeface="+mn-ea"/>
          <a:cs typeface="+mn-cs"/>
        </a:defRPr>
      </a:lvl1pPr>
      <a:lvl2pPr marL="461621" algn="l" defTabSz="923244" rtl="0" eaLnBrk="1" latinLnBrk="0" hangingPunct="1">
        <a:defRPr sz="1817" kern="1200">
          <a:solidFill>
            <a:schemeClr val="tx1"/>
          </a:solidFill>
          <a:latin typeface="+mn-lt"/>
          <a:ea typeface="+mn-ea"/>
          <a:cs typeface="+mn-cs"/>
        </a:defRPr>
      </a:lvl2pPr>
      <a:lvl3pPr marL="923244" algn="l" defTabSz="923244" rtl="0" eaLnBrk="1" latinLnBrk="0" hangingPunct="1">
        <a:defRPr sz="1817" kern="1200">
          <a:solidFill>
            <a:schemeClr val="tx1"/>
          </a:solidFill>
          <a:latin typeface="+mn-lt"/>
          <a:ea typeface="+mn-ea"/>
          <a:cs typeface="+mn-cs"/>
        </a:defRPr>
      </a:lvl3pPr>
      <a:lvl4pPr marL="1384864" algn="l" defTabSz="923244" rtl="0" eaLnBrk="1" latinLnBrk="0" hangingPunct="1">
        <a:defRPr sz="1817" kern="1200">
          <a:solidFill>
            <a:schemeClr val="tx1"/>
          </a:solidFill>
          <a:latin typeface="+mn-lt"/>
          <a:ea typeface="+mn-ea"/>
          <a:cs typeface="+mn-cs"/>
        </a:defRPr>
      </a:lvl4pPr>
      <a:lvl5pPr marL="1846485" algn="l" defTabSz="923244" rtl="0" eaLnBrk="1" latinLnBrk="0" hangingPunct="1">
        <a:defRPr sz="1817" kern="1200">
          <a:solidFill>
            <a:schemeClr val="tx1"/>
          </a:solidFill>
          <a:latin typeface="+mn-lt"/>
          <a:ea typeface="+mn-ea"/>
          <a:cs typeface="+mn-cs"/>
        </a:defRPr>
      </a:lvl5pPr>
      <a:lvl6pPr marL="2308107" algn="l" defTabSz="923244" rtl="0" eaLnBrk="1" latinLnBrk="0" hangingPunct="1">
        <a:defRPr sz="1817" kern="1200">
          <a:solidFill>
            <a:schemeClr val="tx1"/>
          </a:solidFill>
          <a:latin typeface="+mn-lt"/>
          <a:ea typeface="+mn-ea"/>
          <a:cs typeface="+mn-cs"/>
        </a:defRPr>
      </a:lvl6pPr>
      <a:lvl7pPr marL="2769728" algn="l" defTabSz="923244" rtl="0" eaLnBrk="1" latinLnBrk="0" hangingPunct="1">
        <a:defRPr sz="1817" kern="1200">
          <a:solidFill>
            <a:schemeClr val="tx1"/>
          </a:solidFill>
          <a:latin typeface="+mn-lt"/>
          <a:ea typeface="+mn-ea"/>
          <a:cs typeface="+mn-cs"/>
        </a:defRPr>
      </a:lvl7pPr>
      <a:lvl8pPr marL="3231351" algn="l" defTabSz="923244" rtl="0" eaLnBrk="1" latinLnBrk="0" hangingPunct="1">
        <a:defRPr sz="1817" kern="1200">
          <a:solidFill>
            <a:schemeClr val="tx1"/>
          </a:solidFill>
          <a:latin typeface="+mn-lt"/>
          <a:ea typeface="+mn-ea"/>
          <a:cs typeface="+mn-cs"/>
        </a:defRPr>
      </a:lvl8pPr>
      <a:lvl9pPr marL="3692971" algn="l" defTabSz="923244" rtl="0" eaLnBrk="1" latinLnBrk="0" hangingPunct="1">
        <a:defRPr sz="1817"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image" Target="../media/image40.tiff"/><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3.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3.png"/></Relationships>
</file>

<file path=ppt/slides/_rels/slide62.xml.rels><?xml version="1.0" encoding="UTF-8" standalone="yes"?>
<Relationships xmlns="http://schemas.openxmlformats.org/package/2006/relationships"><Relationship Id="rId2" Type="http://schemas.openxmlformats.org/officeDocument/2006/relationships/image" Target="../media/image45.tiff"/><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hyperlink" Target="https://ermongroup.github.io/cs323-notes/probabilistic/gibbs/" TargetMode="External"/><Relationship Id="rId2" Type="http://schemas.openxmlformats.org/officeDocument/2006/relationships/hyperlink" Target="https://ermongroup.github.io/cs323-notes/probabilistic/mh/" TargetMode="Externa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6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45.tiff"/><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2" Type="http://schemas.openxmlformats.org/officeDocument/2006/relationships/image" Target="../media/image40.tiff"/><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26647" y="1189749"/>
            <a:ext cx="7690705" cy="1961783"/>
          </a:xfrm>
        </p:spPr>
        <p:txBody>
          <a:bodyPr>
            <a:noAutofit/>
          </a:bodyPr>
          <a:lstStyle/>
          <a:p>
            <a:r>
              <a:rPr lang="en-US" sz="3534" dirty="0"/>
              <a:t>Prototype Based Approaches</a:t>
            </a:r>
          </a:p>
        </p:txBody>
      </p:sp>
      <p:cxnSp>
        <p:nvCxnSpPr>
          <p:cNvPr id="8" name="Straight Connector 7"/>
          <p:cNvCxnSpPr>
            <a:cxnSpLocks/>
          </p:cNvCxnSpPr>
          <p:nvPr/>
        </p:nvCxnSpPr>
        <p:spPr>
          <a:xfrm>
            <a:off x="76200" y="4429125"/>
            <a:ext cx="8991600" cy="0"/>
          </a:xfrm>
          <a:prstGeom prst="line">
            <a:avLst/>
          </a:prstGeom>
          <a:ln w="76200" cap="sq">
            <a:solidFill>
              <a:srgbClr val="0070C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60074"/>
      </p:ext>
    </p:extLst>
  </p:cSld>
  <p:clrMapOvr>
    <a:masterClrMapping/>
  </p:clrMapOvr>
  <p:transition advTm="16244"/>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6135E2-512F-DE4A-B220-506E22B0FC54}"/>
              </a:ext>
            </a:extLst>
          </p:cNvPr>
          <p:cNvSpPr>
            <a:spLocks noGrp="1"/>
          </p:cNvSpPr>
          <p:nvPr>
            <p:ph type="title"/>
          </p:nvPr>
        </p:nvSpPr>
        <p:spPr/>
        <p:txBody>
          <a:bodyPr/>
          <a:lstStyle/>
          <a:p>
            <a:r>
              <a:rPr lang="en-US" dirty="0"/>
              <a:t>Related Work: Built-in Interpretability</a:t>
            </a:r>
          </a:p>
        </p:txBody>
      </p:sp>
      <p:sp>
        <p:nvSpPr>
          <p:cNvPr id="3" name="Content Placeholder 2">
            <a:extLst>
              <a:ext uri="{FF2B5EF4-FFF2-40B4-BE49-F238E27FC236}">
                <a16:creationId xmlns:a16="http://schemas.microsoft.com/office/drawing/2014/main" id="{E1EA6656-3C38-9941-8E2C-698DA5599ED3}"/>
              </a:ext>
            </a:extLst>
          </p:cNvPr>
          <p:cNvSpPr>
            <a:spLocks noGrp="1"/>
          </p:cNvSpPr>
          <p:nvPr>
            <p:ph idx="1"/>
          </p:nvPr>
        </p:nvSpPr>
        <p:spPr/>
        <p:txBody>
          <a:bodyPr/>
          <a:lstStyle/>
          <a:p>
            <a:r>
              <a:rPr lang="en-US" dirty="0"/>
              <a:t>Weakly-supervised image segmentation: extract important pixels belonging to images of some class</a:t>
            </a:r>
          </a:p>
          <a:p>
            <a:endParaRPr lang="en-US" dirty="0"/>
          </a:p>
          <a:p>
            <a:r>
              <a:rPr lang="en-US" dirty="0"/>
              <a:t>Text classification: extract parts of input as a rationale and use this for predictions</a:t>
            </a:r>
          </a:p>
        </p:txBody>
      </p:sp>
      <p:sp>
        <p:nvSpPr>
          <p:cNvPr id="4" name="Slide Number Placeholder 3">
            <a:extLst>
              <a:ext uri="{FF2B5EF4-FFF2-40B4-BE49-F238E27FC236}">
                <a16:creationId xmlns:a16="http://schemas.microsoft.com/office/drawing/2014/main" id="{D80743B8-64B6-EA49-BC6E-27D480428136}"/>
              </a:ext>
            </a:extLst>
          </p:cNvPr>
          <p:cNvSpPr>
            <a:spLocks noGrp="1"/>
          </p:cNvSpPr>
          <p:nvPr>
            <p:ph type="sldNum" sz="quarter" idx="12"/>
          </p:nvPr>
        </p:nvSpPr>
        <p:spPr/>
        <p:txBody>
          <a:bodyPr/>
          <a:lstStyle/>
          <a:p>
            <a:fld id="{4D267013-DFFC-4352-B274-32112D0CCE19}" type="slidenum">
              <a:rPr lang="en-US" smtClean="0"/>
              <a:pPr/>
              <a:t>10</a:t>
            </a:fld>
            <a:endParaRPr lang="en-US" dirty="0"/>
          </a:p>
        </p:txBody>
      </p:sp>
      <p:pic>
        <p:nvPicPr>
          <p:cNvPr id="6" name="Picture 5">
            <a:extLst>
              <a:ext uri="{FF2B5EF4-FFF2-40B4-BE49-F238E27FC236}">
                <a16:creationId xmlns:a16="http://schemas.microsoft.com/office/drawing/2014/main" id="{C7457AE3-1822-8A45-B8B5-074ACFCEE5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37676" y="4495800"/>
            <a:ext cx="4000500" cy="1968500"/>
          </a:xfrm>
          <a:prstGeom prst="rect">
            <a:avLst/>
          </a:prstGeom>
        </p:spPr>
      </p:pic>
    </p:spTree>
    <p:extLst>
      <p:ext uri="{BB962C8B-B14F-4D97-AF65-F5344CB8AC3E}">
        <p14:creationId xmlns:p14="http://schemas.microsoft.com/office/powerpoint/2010/main" val="179559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0F41EE-B286-A249-A7A2-21D947A18955}"/>
              </a:ext>
            </a:extLst>
          </p:cNvPr>
          <p:cNvSpPr>
            <a:spLocks noGrp="1"/>
          </p:cNvSpPr>
          <p:nvPr>
            <p:ph type="title"/>
          </p:nvPr>
        </p:nvSpPr>
        <p:spPr/>
        <p:txBody>
          <a:bodyPr/>
          <a:lstStyle/>
          <a:p>
            <a:r>
              <a:rPr lang="en-US" dirty="0"/>
              <a:t>Related Work: Built-in Interpretability</a:t>
            </a:r>
          </a:p>
        </p:txBody>
      </p:sp>
      <p:sp>
        <p:nvSpPr>
          <p:cNvPr id="3" name="Content Placeholder 2">
            <a:extLst>
              <a:ext uri="{FF2B5EF4-FFF2-40B4-BE49-F238E27FC236}">
                <a16:creationId xmlns:a16="http://schemas.microsoft.com/office/drawing/2014/main" id="{12F7C285-4F8E-4848-B2F3-F67473E26314}"/>
              </a:ext>
            </a:extLst>
          </p:cNvPr>
          <p:cNvSpPr>
            <a:spLocks noGrp="1"/>
          </p:cNvSpPr>
          <p:nvPr>
            <p:ph idx="1"/>
          </p:nvPr>
        </p:nvSpPr>
        <p:spPr/>
        <p:txBody>
          <a:bodyPr/>
          <a:lstStyle/>
          <a:p>
            <a:r>
              <a:rPr lang="en-US" dirty="0"/>
              <a:t>How is current work different?</a:t>
            </a:r>
          </a:p>
          <a:p>
            <a:endParaRPr lang="en-US" dirty="0"/>
          </a:p>
          <a:p>
            <a:pPr lvl="1"/>
            <a:r>
              <a:rPr lang="en-US" dirty="0"/>
              <a:t>Case based reasoning (prior models: extractive reasoning)</a:t>
            </a:r>
          </a:p>
          <a:p>
            <a:pPr lvl="2"/>
            <a:r>
              <a:rPr lang="en-US" dirty="0"/>
              <a:t>Is one always better than the other? </a:t>
            </a:r>
          </a:p>
          <a:p>
            <a:pPr lvl="1"/>
            <a:endParaRPr lang="en-US" dirty="0"/>
          </a:p>
          <a:p>
            <a:pPr lvl="1"/>
            <a:r>
              <a:rPr lang="en-US" dirty="0"/>
              <a:t>Other models seem domain specific</a:t>
            </a:r>
          </a:p>
          <a:p>
            <a:pPr lvl="2"/>
            <a:r>
              <a:rPr lang="en-US" dirty="0"/>
              <a:t>Text, vision</a:t>
            </a:r>
          </a:p>
        </p:txBody>
      </p:sp>
      <p:sp>
        <p:nvSpPr>
          <p:cNvPr id="4" name="Slide Number Placeholder 3">
            <a:extLst>
              <a:ext uri="{FF2B5EF4-FFF2-40B4-BE49-F238E27FC236}">
                <a16:creationId xmlns:a16="http://schemas.microsoft.com/office/drawing/2014/main" id="{FB9D8924-63DD-DC45-8D6B-50D3CC1C6A01}"/>
              </a:ext>
            </a:extLst>
          </p:cNvPr>
          <p:cNvSpPr>
            <a:spLocks noGrp="1"/>
          </p:cNvSpPr>
          <p:nvPr>
            <p:ph type="sldNum" sz="quarter" idx="12"/>
          </p:nvPr>
        </p:nvSpPr>
        <p:spPr/>
        <p:txBody>
          <a:bodyPr/>
          <a:lstStyle/>
          <a:p>
            <a:fld id="{4D267013-DFFC-4352-B274-32112D0CCE19}" type="slidenum">
              <a:rPr lang="en-US" smtClean="0"/>
              <a:pPr/>
              <a:t>11</a:t>
            </a:fld>
            <a:endParaRPr lang="en-US" dirty="0"/>
          </a:p>
        </p:txBody>
      </p:sp>
    </p:spTree>
    <p:extLst>
      <p:ext uri="{BB962C8B-B14F-4D97-AF65-F5344CB8AC3E}">
        <p14:creationId xmlns:p14="http://schemas.microsoft.com/office/powerpoint/2010/main" val="2736180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87DA8D-7FF7-A04B-BD6C-20C82537B697}"/>
              </a:ext>
            </a:extLst>
          </p:cNvPr>
          <p:cNvSpPr>
            <a:spLocks noGrp="1"/>
          </p:cNvSpPr>
          <p:nvPr>
            <p:ph type="title"/>
          </p:nvPr>
        </p:nvSpPr>
        <p:spPr/>
        <p:txBody>
          <a:bodyPr/>
          <a:lstStyle/>
          <a:p>
            <a:r>
              <a:rPr lang="en-US" dirty="0"/>
              <a:t>Related Work: Prototype Classification</a:t>
            </a:r>
          </a:p>
        </p:txBody>
      </p:sp>
      <p:sp>
        <p:nvSpPr>
          <p:cNvPr id="3" name="Content Placeholder 2">
            <a:extLst>
              <a:ext uri="{FF2B5EF4-FFF2-40B4-BE49-F238E27FC236}">
                <a16:creationId xmlns:a16="http://schemas.microsoft.com/office/drawing/2014/main" id="{7F510767-2BD5-BD42-8CC4-21B52172BCF7}"/>
              </a:ext>
            </a:extLst>
          </p:cNvPr>
          <p:cNvSpPr>
            <a:spLocks noGrp="1"/>
          </p:cNvSpPr>
          <p:nvPr>
            <p:ph idx="1"/>
          </p:nvPr>
        </p:nvSpPr>
        <p:spPr/>
        <p:txBody>
          <a:bodyPr/>
          <a:lstStyle/>
          <a:p>
            <a:r>
              <a:rPr lang="en-US" dirty="0"/>
              <a:t>Prototype classification </a:t>
            </a:r>
          </a:p>
          <a:p>
            <a:pPr lvl="1"/>
            <a:r>
              <a:rPr lang="en-US" dirty="0"/>
              <a:t>Instance of case-based reasoning</a:t>
            </a:r>
          </a:p>
          <a:p>
            <a:pPr lvl="1"/>
            <a:r>
              <a:rPr lang="en-US" dirty="0"/>
              <a:t>Next paper is from this category</a:t>
            </a:r>
          </a:p>
          <a:p>
            <a:pPr lvl="1"/>
            <a:endParaRPr lang="en-US" dirty="0"/>
          </a:p>
          <a:p>
            <a:r>
              <a:rPr lang="en-US" dirty="0"/>
              <a:t>Present work: case-based reasoning for neural networks (classification) </a:t>
            </a:r>
          </a:p>
          <a:p>
            <a:endParaRPr lang="en-US" dirty="0"/>
          </a:p>
          <a:p>
            <a:pPr lvl="1"/>
            <a:endParaRPr lang="en-US" dirty="0"/>
          </a:p>
        </p:txBody>
      </p:sp>
      <p:sp>
        <p:nvSpPr>
          <p:cNvPr id="4" name="Slide Number Placeholder 3">
            <a:extLst>
              <a:ext uri="{FF2B5EF4-FFF2-40B4-BE49-F238E27FC236}">
                <a16:creationId xmlns:a16="http://schemas.microsoft.com/office/drawing/2014/main" id="{D87D0A81-B020-554C-BD6F-DEEB58BEE007}"/>
              </a:ext>
            </a:extLst>
          </p:cNvPr>
          <p:cNvSpPr>
            <a:spLocks noGrp="1"/>
          </p:cNvSpPr>
          <p:nvPr>
            <p:ph type="sldNum" sz="quarter" idx="12"/>
          </p:nvPr>
        </p:nvSpPr>
        <p:spPr/>
        <p:txBody>
          <a:bodyPr/>
          <a:lstStyle/>
          <a:p>
            <a:fld id="{4D267013-DFFC-4352-B274-32112D0CCE19}" type="slidenum">
              <a:rPr lang="en-US" smtClean="0"/>
              <a:pPr/>
              <a:t>12</a:t>
            </a:fld>
            <a:endParaRPr lang="en-US" dirty="0"/>
          </a:p>
        </p:txBody>
      </p:sp>
    </p:spTree>
    <p:extLst>
      <p:ext uri="{BB962C8B-B14F-4D97-AF65-F5344CB8AC3E}">
        <p14:creationId xmlns:p14="http://schemas.microsoft.com/office/powerpoint/2010/main" val="1231027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10D5C5-0943-F84A-A6FB-39C35FC6A2F9}"/>
              </a:ext>
            </a:extLst>
          </p:cNvPr>
          <p:cNvSpPr>
            <a:spLocks noGrp="1"/>
          </p:cNvSpPr>
          <p:nvPr>
            <p:ph type="title"/>
          </p:nvPr>
        </p:nvSpPr>
        <p:spPr/>
        <p:txBody>
          <a:bodyPr/>
          <a:lstStyle/>
          <a:p>
            <a:r>
              <a:rPr lang="en-US" dirty="0"/>
              <a:t>Background: Autoencoder</a:t>
            </a:r>
          </a:p>
        </p:txBody>
      </p:sp>
      <p:pic>
        <p:nvPicPr>
          <p:cNvPr id="6" name="Content Placeholder 5">
            <a:extLst>
              <a:ext uri="{FF2B5EF4-FFF2-40B4-BE49-F238E27FC236}">
                <a16:creationId xmlns:a16="http://schemas.microsoft.com/office/drawing/2014/main" id="{B76D3FC0-0055-B043-A4B6-ED9D20346DE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57400" y="1313231"/>
            <a:ext cx="4775885" cy="4309946"/>
          </a:xfrm>
        </p:spPr>
      </p:pic>
      <p:sp>
        <p:nvSpPr>
          <p:cNvPr id="4" name="Slide Number Placeholder 3">
            <a:extLst>
              <a:ext uri="{FF2B5EF4-FFF2-40B4-BE49-F238E27FC236}">
                <a16:creationId xmlns:a16="http://schemas.microsoft.com/office/drawing/2014/main" id="{B6CFB1EC-FC22-2F47-9137-FF1AEBC1E168}"/>
              </a:ext>
            </a:extLst>
          </p:cNvPr>
          <p:cNvSpPr>
            <a:spLocks noGrp="1"/>
          </p:cNvSpPr>
          <p:nvPr>
            <p:ph type="sldNum" sz="quarter" idx="12"/>
          </p:nvPr>
        </p:nvSpPr>
        <p:spPr/>
        <p:txBody>
          <a:bodyPr/>
          <a:lstStyle/>
          <a:p>
            <a:fld id="{4D267013-DFFC-4352-B274-32112D0CCE19}" type="slidenum">
              <a:rPr lang="en-US" smtClean="0"/>
              <a:pPr/>
              <a:t>13</a:t>
            </a:fld>
            <a:endParaRPr lang="en-US" dirty="0"/>
          </a:p>
        </p:txBody>
      </p:sp>
      <p:sp>
        <p:nvSpPr>
          <p:cNvPr id="7" name="Rectangle 6">
            <a:extLst>
              <a:ext uri="{FF2B5EF4-FFF2-40B4-BE49-F238E27FC236}">
                <a16:creationId xmlns:a16="http://schemas.microsoft.com/office/drawing/2014/main" id="{6AD85FCB-A39D-8846-BDF6-D4F0860BD18F}"/>
              </a:ext>
            </a:extLst>
          </p:cNvPr>
          <p:cNvSpPr/>
          <p:nvPr/>
        </p:nvSpPr>
        <p:spPr>
          <a:xfrm>
            <a:off x="537733" y="5799088"/>
            <a:ext cx="8068534" cy="883921"/>
          </a:xfrm>
          <a:prstGeom prst="rect">
            <a:avLst/>
          </a:prstGeom>
          <a:solidFill>
            <a:schemeClr val="accent6">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500" dirty="0"/>
              <a:t>Non-linear Dimensionality Reduction and Reconstruction</a:t>
            </a:r>
          </a:p>
        </p:txBody>
      </p:sp>
    </p:spTree>
    <p:extLst>
      <p:ext uri="{BB962C8B-B14F-4D97-AF65-F5344CB8AC3E}">
        <p14:creationId xmlns:p14="http://schemas.microsoft.com/office/powerpoint/2010/main" val="88324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2B00B3-0C80-2248-BCF5-D966D11F4021}"/>
              </a:ext>
            </a:extLst>
          </p:cNvPr>
          <p:cNvSpPr>
            <a:spLocks noGrp="1"/>
          </p:cNvSpPr>
          <p:nvPr>
            <p:ph type="title"/>
          </p:nvPr>
        </p:nvSpPr>
        <p:spPr/>
        <p:txBody>
          <a:bodyPr/>
          <a:lstStyle/>
          <a:p>
            <a:r>
              <a:rPr lang="en-US" dirty="0"/>
              <a:t>Background: Autoencoder</a:t>
            </a:r>
          </a:p>
        </p:txBody>
      </p:sp>
      <p:pic>
        <p:nvPicPr>
          <p:cNvPr id="6" name="Content Placeholder 5">
            <a:extLst>
              <a:ext uri="{FF2B5EF4-FFF2-40B4-BE49-F238E27FC236}">
                <a16:creationId xmlns:a16="http://schemas.microsoft.com/office/drawing/2014/main" id="{C1D712BA-2540-1C4B-B0D2-C1C3B2013D6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54394" y="1498600"/>
            <a:ext cx="6435212" cy="5181600"/>
          </a:xfrm>
        </p:spPr>
      </p:pic>
      <p:sp>
        <p:nvSpPr>
          <p:cNvPr id="4" name="Slide Number Placeholder 3">
            <a:extLst>
              <a:ext uri="{FF2B5EF4-FFF2-40B4-BE49-F238E27FC236}">
                <a16:creationId xmlns:a16="http://schemas.microsoft.com/office/drawing/2014/main" id="{80C44D1B-1A54-6347-9DD2-6B6F63900EC9}"/>
              </a:ext>
            </a:extLst>
          </p:cNvPr>
          <p:cNvSpPr>
            <a:spLocks noGrp="1"/>
          </p:cNvSpPr>
          <p:nvPr>
            <p:ph type="sldNum" sz="quarter" idx="12"/>
          </p:nvPr>
        </p:nvSpPr>
        <p:spPr/>
        <p:txBody>
          <a:bodyPr/>
          <a:lstStyle/>
          <a:p>
            <a:fld id="{4D267013-DFFC-4352-B274-32112D0CCE19}" type="slidenum">
              <a:rPr lang="en-US" smtClean="0"/>
              <a:pPr/>
              <a:t>14</a:t>
            </a:fld>
            <a:endParaRPr lang="en-US" dirty="0"/>
          </a:p>
        </p:txBody>
      </p:sp>
    </p:spTree>
    <p:extLst>
      <p:ext uri="{BB962C8B-B14F-4D97-AF65-F5344CB8AC3E}">
        <p14:creationId xmlns:p14="http://schemas.microsoft.com/office/powerpoint/2010/main" val="34641036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146D90-0266-2F4B-9F6D-81280EC64E22}"/>
              </a:ext>
            </a:extLst>
          </p:cNvPr>
          <p:cNvSpPr>
            <a:spLocks noGrp="1"/>
          </p:cNvSpPr>
          <p:nvPr>
            <p:ph type="title"/>
          </p:nvPr>
        </p:nvSpPr>
        <p:spPr/>
        <p:txBody>
          <a:bodyPr/>
          <a:lstStyle/>
          <a:p>
            <a:r>
              <a:rPr lang="en-US" dirty="0"/>
              <a:t>Background: Constructing an Autoencoder</a:t>
            </a:r>
          </a:p>
        </p:txBody>
      </p:sp>
      <p:sp>
        <p:nvSpPr>
          <p:cNvPr id="3" name="Content Placeholder 2">
            <a:extLst>
              <a:ext uri="{FF2B5EF4-FFF2-40B4-BE49-F238E27FC236}">
                <a16:creationId xmlns:a16="http://schemas.microsoft.com/office/drawing/2014/main" id="{79917F70-3BBA-A749-8BA4-990165190F5B}"/>
              </a:ext>
            </a:extLst>
          </p:cNvPr>
          <p:cNvSpPr>
            <a:spLocks noGrp="1"/>
          </p:cNvSpPr>
          <p:nvPr>
            <p:ph idx="1"/>
          </p:nvPr>
        </p:nvSpPr>
        <p:spPr/>
        <p:txBody>
          <a:bodyPr/>
          <a:lstStyle/>
          <a:p>
            <a:r>
              <a:rPr lang="en-US" dirty="0"/>
              <a:t>Constrain the number of nodes present in the hidden layer(s) of the network, </a:t>
            </a:r>
          </a:p>
          <a:p>
            <a:pPr lvl="1"/>
            <a:r>
              <a:rPr lang="en-US" dirty="0"/>
              <a:t>limiting the amount of information that can flow through the network</a:t>
            </a:r>
          </a:p>
          <a:p>
            <a:pPr lvl="1"/>
            <a:endParaRPr lang="en-US" dirty="0"/>
          </a:p>
          <a:p>
            <a:r>
              <a:rPr lang="en-US" dirty="0"/>
              <a:t>By penalizing the network according to the reconstruction error, our model can learn the most important attributes of the input data and how to best reconstruct the original input from an "encoded" state.</a:t>
            </a:r>
          </a:p>
        </p:txBody>
      </p:sp>
      <p:sp>
        <p:nvSpPr>
          <p:cNvPr id="4" name="Slide Number Placeholder 3">
            <a:extLst>
              <a:ext uri="{FF2B5EF4-FFF2-40B4-BE49-F238E27FC236}">
                <a16:creationId xmlns:a16="http://schemas.microsoft.com/office/drawing/2014/main" id="{D3568B9E-32AD-6543-98AB-FA187D0E6BD3}"/>
              </a:ext>
            </a:extLst>
          </p:cNvPr>
          <p:cNvSpPr>
            <a:spLocks noGrp="1"/>
          </p:cNvSpPr>
          <p:nvPr>
            <p:ph type="sldNum" sz="quarter" idx="12"/>
          </p:nvPr>
        </p:nvSpPr>
        <p:spPr/>
        <p:txBody>
          <a:bodyPr/>
          <a:lstStyle/>
          <a:p>
            <a:fld id="{4D267013-DFFC-4352-B274-32112D0CCE19}" type="slidenum">
              <a:rPr lang="en-US" smtClean="0"/>
              <a:pPr/>
              <a:t>15</a:t>
            </a:fld>
            <a:endParaRPr lang="en-US" dirty="0"/>
          </a:p>
        </p:txBody>
      </p:sp>
      <p:sp>
        <p:nvSpPr>
          <p:cNvPr id="5" name="Rectangle 4">
            <a:extLst>
              <a:ext uri="{FF2B5EF4-FFF2-40B4-BE49-F238E27FC236}">
                <a16:creationId xmlns:a16="http://schemas.microsoft.com/office/drawing/2014/main" id="{7F633A74-4070-564B-8AE6-7E52392AB31A}"/>
              </a:ext>
            </a:extLst>
          </p:cNvPr>
          <p:cNvSpPr/>
          <p:nvPr/>
        </p:nvSpPr>
        <p:spPr>
          <a:xfrm>
            <a:off x="457201" y="3048000"/>
            <a:ext cx="8068534" cy="1338211"/>
          </a:xfrm>
          <a:prstGeom prst="rect">
            <a:avLst/>
          </a:prstGeom>
          <a:solidFill>
            <a:schemeClr val="accent6">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t>The encoding will learn and describe latent attributes of the input data.</a:t>
            </a:r>
            <a:endParaRPr lang="en-US" sz="2500" b="1" dirty="0"/>
          </a:p>
        </p:txBody>
      </p:sp>
    </p:spTree>
    <p:extLst>
      <p:ext uri="{BB962C8B-B14F-4D97-AF65-F5344CB8AC3E}">
        <p14:creationId xmlns:p14="http://schemas.microsoft.com/office/powerpoint/2010/main" val="3914768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640F3-0760-4E4D-9255-3E5081D95074}"/>
              </a:ext>
            </a:extLst>
          </p:cNvPr>
          <p:cNvSpPr>
            <a:spLocks noGrp="1"/>
          </p:cNvSpPr>
          <p:nvPr>
            <p:ph type="title"/>
          </p:nvPr>
        </p:nvSpPr>
        <p:spPr/>
        <p:txBody>
          <a:bodyPr/>
          <a:lstStyle/>
          <a:p>
            <a:r>
              <a:rPr lang="en-US" dirty="0"/>
              <a:t>Background: Autoencoding vs. PCA</a:t>
            </a:r>
          </a:p>
        </p:txBody>
      </p:sp>
      <p:pic>
        <p:nvPicPr>
          <p:cNvPr id="6" name="Content Placeholder 5">
            <a:extLst>
              <a:ext uri="{FF2B5EF4-FFF2-40B4-BE49-F238E27FC236}">
                <a16:creationId xmlns:a16="http://schemas.microsoft.com/office/drawing/2014/main" id="{6D3263DC-C8E8-D640-B08E-550754CB06C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00200" y="1402173"/>
            <a:ext cx="5823667" cy="5181600"/>
          </a:xfrm>
        </p:spPr>
      </p:pic>
      <p:sp>
        <p:nvSpPr>
          <p:cNvPr id="4" name="Slide Number Placeholder 3">
            <a:extLst>
              <a:ext uri="{FF2B5EF4-FFF2-40B4-BE49-F238E27FC236}">
                <a16:creationId xmlns:a16="http://schemas.microsoft.com/office/drawing/2014/main" id="{8CB0A249-9641-EE40-B65C-135D4838D84D}"/>
              </a:ext>
            </a:extLst>
          </p:cNvPr>
          <p:cNvSpPr>
            <a:spLocks noGrp="1"/>
          </p:cNvSpPr>
          <p:nvPr>
            <p:ph type="sldNum" sz="quarter" idx="12"/>
          </p:nvPr>
        </p:nvSpPr>
        <p:spPr/>
        <p:txBody>
          <a:bodyPr/>
          <a:lstStyle/>
          <a:p>
            <a:fld id="{4D267013-DFFC-4352-B274-32112D0CCE19}" type="slidenum">
              <a:rPr lang="en-US" smtClean="0"/>
              <a:pPr/>
              <a:t>16</a:t>
            </a:fld>
            <a:endParaRPr lang="en-US" dirty="0"/>
          </a:p>
        </p:txBody>
      </p:sp>
    </p:spTree>
    <p:extLst>
      <p:ext uri="{BB962C8B-B14F-4D97-AF65-F5344CB8AC3E}">
        <p14:creationId xmlns:p14="http://schemas.microsoft.com/office/powerpoint/2010/main" val="20781595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AFA67-FE6A-9C4E-BCF4-8F44194B45B4}"/>
              </a:ext>
            </a:extLst>
          </p:cNvPr>
          <p:cNvSpPr>
            <a:spLocks noGrp="1"/>
          </p:cNvSpPr>
          <p:nvPr>
            <p:ph type="title"/>
          </p:nvPr>
        </p:nvSpPr>
        <p:spPr/>
        <p:txBody>
          <a:bodyPr/>
          <a:lstStyle/>
          <a:p>
            <a:r>
              <a:rPr lang="en-US" dirty="0"/>
              <a:t>Proposed Network Architecture</a:t>
            </a:r>
          </a:p>
        </p:txBody>
      </p:sp>
      <p:sp>
        <p:nvSpPr>
          <p:cNvPr id="4" name="Slide Number Placeholder 3">
            <a:extLst>
              <a:ext uri="{FF2B5EF4-FFF2-40B4-BE49-F238E27FC236}">
                <a16:creationId xmlns:a16="http://schemas.microsoft.com/office/drawing/2014/main" id="{E04F6BFE-1E5D-2B44-A0EB-921A2C75E4E6}"/>
              </a:ext>
            </a:extLst>
          </p:cNvPr>
          <p:cNvSpPr>
            <a:spLocks noGrp="1"/>
          </p:cNvSpPr>
          <p:nvPr>
            <p:ph type="sldNum" sz="quarter" idx="12"/>
          </p:nvPr>
        </p:nvSpPr>
        <p:spPr/>
        <p:txBody>
          <a:bodyPr/>
          <a:lstStyle/>
          <a:p>
            <a:fld id="{4D267013-DFFC-4352-B274-32112D0CCE19}" type="slidenum">
              <a:rPr lang="en-US" smtClean="0"/>
              <a:pPr/>
              <a:t>17</a:t>
            </a:fld>
            <a:endParaRPr lang="en-US" dirty="0"/>
          </a:p>
        </p:txBody>
      </p:sp>
      <p:pic>
        <p:nvPicPr>
          <p:cNvPr id="11" name="Content Placeholder 5">
            <a:extLst>
              <a:ext uri="{FF2B5EF4-FFF2-40B4-BE49-F238E27FC236}">
                <a16:creationId xmlns:a16="http://schemas.microsoft.com/office/drawing/2014/main" id="{83EE38ED-A0C8-EA47-BCA6-FBCCFFE676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18775"/>
            <a:ext cx="9127900" cy="3364454"/>
          </a:xfrm>
          <a:prstGeom prst="rect">
            <a:avLst/>
          </a:prstGeom>
        </p:spPr>
      </p:pic>
      <p:sp>
        <p:nvSpPr>
          <p:cNvPr id="12" name="Left Brace 11">
            <a:extLst>
              <a:ext uri="{FF2B5EF4-FFF2-40B4-BE49-F238E27FC236}">
                <a16:creationId xmlns:a16="http://schemas.microsoft.com/office/drawing/2014/main" id="{FA1502AD-7138-CD4C-BD69-981FD1F2F2A7}"/>
              </a:ext>
            </a:extLst>
          </p:cNvPr>
          <p:cNvSpPr/>
          <p:nvPr/>
        </p:nvSpPr>
        <p:spPr>
          <a:xfrm rot="16200000">
            <a:off x="1698991" y="4156909"/>
            <a:ext cx="564419" cy="3048001"/>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TextBox 12">
            <a:extLst>
              <a:ext uri="{FF2B5EF4-FFF2-40B4-BE49-F238E27FC236}">
                <a16:creationId xmlns:a16="http://schemas.microsoft.com/office/drawing/2014/main" id="{BD653DF5-7BEB-834C-858C-1594D4B010F9}"/>
              </a:ext>
            </a:extLst>
          </p:cNvPr>
          <p:cNvSpPr txBox="1"/>
          <p:nvPr/>
        </p:nvSpPr>
        <p:spPr>
          <a:xfrm>
            <a:off x="1176270" y="6082405"/>
            <a:ext cx="1694695" cy="394595"/>
          </a:xfrm>
          <a:prstGeom prst="rect">
            <a:avLst/>
          </a:prstGeom>
          <a:noFill/>
        </p:spPr>
        <p:txBody>
          <a:bodyPr wrap="none" rtlCol="0">
            <a:spAutoFit/>
          </a:bodyPr>
          <a:lstStyle/>
          <a:p>
            <a:r>
              <a:rPr lang="en-US" dirty="0">
                <a:latin typeface="Helvetica Neue Light" charset="0"/>
                <a:ea typeface="Helvetica Neue Light" charset="0"/>
                <a:cs typeface="Helvetica Neue Light" charset="0"/>
              </a:rPr>
              <a:t>Autoencoding</a:t>
            </a:r>
          </a:p>
        </p:txBody>
      </p:sp>
    </p:spTree>
    <p:extLst>
      <p:ext uri="{BB962C8B-B14F-4D97-AF65-F5344CB8AC3E}">
        <p14:creationId xmlns:p14="http://schemas.microsoft.com/office/powerpoint/2010/main" val="8115509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AFA67-FE6A-9C4E-BCF4-8F44194B45B4}"/>
              </a:ext>
            </a:extLst>
          </p:cNvPr>
          <p:cNvSpPr>
            <a:spLocks noGrp="1"/>
          </p:cNvSpPr>
          <p:nvPr>
            <p:ph type="title"/>
          </p:nvPr>
        </p:nvSpPr>
        <p:spPr/>
        <p:txBody>
          <a:bodyPr/>
          <a:lstStyle/>
          <a:p>
            <a:r>
              <a:rPr lang="en-US" dirty="0"/>
              <a:t>Autoencoder</a:t>
            </a:r>
          </a:p>
        </p:txBody>
      </p:sp>
      <p:pic>
        <p:nvPicPr>
          <p:cNvPr id="6" name="Content Placeholder 5">
            <a:extLst>
              <a:ext uri="{FF2B5EF4-FFF2-40B4-BE49-F238E27FC236}">
                <a16:creationId xmlns:a16="http://schemas.microsoft.com/office/drawing/2014/main" id="{7C915DED-D3BD-EE4E-B7FD-6AE9064156C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618775"/>
            <a:ext cx="9127900" cy="3364454"/>
          </a:xfrm>
        </p:spPr>
      </p:pic>
      <p:sp>
        <p:nvSpPr>
          <p:cNvPr id="4" name="Slide Number Placeholder 3">
            <a:extLst>
              <a:ext uri="{FF2B5EF4-FFF2-40B4-BE49-F238E27FC236}">
                <a16:creationId xmlns:a16="http://schemas.microsoft.com/office/drawing/2014/main" id="{E04F6BFE-1E5D-2B44-A0EB-921A2C75E4E6}"/>
              </a:ext>
            </a:extLst>
          </p:cNvPr>
          <p:cNvSpPr>
            <a:spLocks noGrp="1"/>
          </p:cNvSpPr>
          <p:nvPr>
            <p:ph type="sldNum" sz="quarter" idx="12"/>
          </p:nvPr>
        </p:nvSpPr>
        <p:spPr/>
        <p:txBody>
          <a:bodyPr/>
          <a:lstStyle/>
          <a:p>
            <a:fld id="{4D267013-DFFC-4352-B274-32112D0CCE19}" type="slidenum">
              <a:rPr lang="en-US" smtClean="0"/>
              <a:pPr/>
              <a:t>18</a:t>
            </a:fld>
            <a:endParaRPr lang="en-US" dirty="0"/>
          </a:p>
        </p:txBody>
      </p:sp>
      <p:sp>
        <p:nvSpPr>
          <p:cNvPr id="7" name="Left Brace 6">
            <a:extLst>
              <a:ext uri="{FF2B5EF4-FFF2-40B4-BE49-F238E27FC236}">
                <a16:creationId xmlns:a16="http://schemas.microsoft.com/office/drawing/2014/main" id="{8FB63F9E-E166-384A-A0E2-451FBB8FE8CA}"/>
              </a:ext>
            </a:extLst>
          </p:cNvPr>
          <p:cNvSpPr/>
          <p:nvPr/>
        </p:nvSpPr>
        <p:spPr>
          <a:xfrm rot="16200000">
            <a:off x="1698991" y="4156909"/>
            <a:ext cx="564419" cy="3048001"/>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TextBox 7">
            <a:extLst>
              <a:ext uri="{FF2B5EF4-FFF2-40B4-BE49-F238E27FC236}">
                <a16:creationId xmlns:a16="http://schemas.microsoft.com/office/drawing/2014/main" id="{A9923EDB-52AB-824B-A7F2-FEEA1ED885AF}"/>
              </a:ext>
            </a:extLst>
          </p:cNvPr>
          <p:cNvSpPr txBox="1"/>
          <p:nvPr/>
        </p:nvSpPr>
        <p:spPr>
          <a:xfrm>
            <a:off x="1176270" y="6082405"/>
            <a:ext cx="1694695" cy="394595"/>
          </a:xfrm>
          <a:prstGeom prst="rect">
            <a:avLst/>
          </a:prstGeom>
          <a:noFill/>
        </p:spPr>
        <p:txBody>
          <a:bodyPr wrap="none" rtlCol="0">
            <a:spAutoFit/>
          </a:bodyPr>
          <a:lstStyle/>
          <a:p>
            <a:r>
              <a:rPr lang="en-US" dirty="0">
                <a:latin typeface="Helvetica Neue Light" charset="0"/>
                <a:ea typeface="Helvetica Neue Light" charset="0"/>
                <a:cs typeface="Helvetica Neue Light" charset="0"/>
              </a:rPr>
              <a:t>Autoencoding</a:t>
            </a:r>
          </a:p>
        </p:txBody>
      </p:sp>
      <p:sp>
        <p:nvSpPr>
          <p:cNvPr id="3" name="TextBox 2">
            <a:extLst>
              <a:ext uri="{FF2B5EF4-FFF2-40B4-BE49-F238E27FC236}">
                <a16:creationId xmlns:a16="http://schemas.microsoft.com/office/drawing/2014/main" id="{5F8BB3DC-D55B-4340-B0EE-56CB781C27DF}"/>
              </a:ext>
            </a:extLst>
          </p:cNvPr>
          <p:cNvSpPr txBox="1"/>
          <p:nvPr/>
        </p:nvSpPr>
        <p:spPr>
          <a:xfrm>
            <a:off x="990600" y="2209800"/>
            <a:ext cx="914400" cy="394595"/>
          </a:xfrm>
          <a:prstGeom prst="rect">
            <a:avLst/>
          </a:prstGeom>
          <a:noFill/>
        </p:spPr>
        <p:txBody>
          <a:bodyPr wrap="square" rtlCol="0">
            <a:spAutoFit/>
          </a:bodyPr>
          <a:lstStyle/>
          <a:p>
            <a:r>
              <a:rPr lang="en-US" b="1" i="1" dirty="0" err="1">
                <a:solidFill>
                  <a:srgbClr val="FF0000"/>
                </a:solidFill>
                <a:latin typeface="Helvetica Neue Light" charset="0"/>
                <a:ea typeface="Helvetica Neue Light" charset="0"/>
                <a:cs typeface="Helvetica Neue Light" charset="0"/>
              </a:rPr>
              <a:t>R</a:t>
            </a:r>
            <a:r>
              <a:rPr lang="en-US" b="1" i="1" baseline="30000" dirty="0" err="1">
                <a:solidFill>
                  <a:srgbClr val="FF0000"/>
                </a:solidFill>
                <a:latin typeface="Helvetica Neue Light" charset="0"/>
                <a:ea typeface="Helvetica Neue Light" charset="0"/>
                <a:cs typeface="Helvetica Neue Light" charset="0"/>
              </a:rPr>
              <a:t>p</a:t>
            </a:r>
            <a:endParaRPr lang="en-US" b="1" i="1" baseline="30000" dirty="0">
              <a:solidFill>
                <a:srgbClr val="FF0000"/>
              </a:solidFill>
              <a:latin typeface="Helvetica Neue Light" charset="0"/>
              <a:ea typeface="Helvetica Neue Light" charset="0"/>
              <a:cs typeface="Helvetica Neue Light" charset="0"/>
            </a:endParaRPr>
          </a:p>
        </p:txBody>
      </p:sp>
      <p:sp>
        <p:nvSpPr>
          <p:cNvPr id="9" name="TextBox 8">
            <a:extLst>
              <a:ext uri="{FF2B5EF4-FFF2-40B4-BE49-F238E27FC236}">
                <a16:creationId xmlns:a16="http://schemas.microsoft.com/office/drawing/2014/main" id="{B4B75F09-91D7-4740-8BAD-8D83E672ADA1}"/>
              </a:ext>
            </a:extLst>
          </p:cNvPr>
          <p:cNvSpPr txBox="1"/>
          <p:nvPr/>
        </p:nvSpPr>
        <p:spPr>
          <a:xfrm>
            <a:off x="851079" y="4329805"/>
            <a:ext cx="914400" cy="394595"/>
          </a:xfrm>
          <a:prstGeom prst="rect">
            <a:avLst/>
          </a:prstGeom>
          <a:noFill/>
        </p:spPr>
        <p:txBody>
          <a:bodyPr wrap="square" rtlCol="0">
            <a:spAutoFit/>
          </a:bodyPr>
          <a:lstStyle/>
          <a:p>
            <a:r>
              <a:rPr lang="en-US" b="1" i="1" dirty="0" err="1">
                <a:solidFill>
                  <a:srgbClr val="FF0000"/>
                </a:solidFill>
                <a:latin typeface="Helvetica Neue Light" charset="0"/>
                <a:ea typeface="Helvetica Neue Light" charset="0"/>
                <a:cs typeface="Helvetica Neue Light" charset="0"/>
              </a:rPr>
              <a:t>R</a:t>
            </a:r>
            <a:r>
              <a:rPr lang="en-US" b="1" i="1" baseline="30000" dirty="0" err="1">
                <a:solidFill>
                  <a:srgbClr val="FF0000"/>
                </a:solidFill>
                <a:latin typeface="Helvetica Neue Light" charset="0"/>
                <a:ea typeface="Helvetica Neue Light" charset="0"/>
                <a:cs typeface="Helvetica Neue Light" charset="0"/>
              </a:rPr>
              <a:t>p</a:t>
            </a:r>
            <a:endParaRPr lang="en-US" b="1" i="1" baseline="30000" dirty="0">
              <a:solidFill>
                <a:srgbClr val="FF0000"/>
              </a:solidFill>
              <a:latin typeface="Helvetica Neue Light" charset="0"/>
              <a:ea typeface="Helvetica Neue Light" charset="0"/>
              <a:cs typeface="Helvetica Neue Light" charset="0"/>
            </a:endParaRPr>
          </a:p>
        </p:txBody>
      </p:sp>
      <p:sp>
        <p:nvSpPr>
          <p:cNvPr id="10" name="TextBox 9">
            <a:extLst>
              <a:ext uri="{FF2B5EF4-FFF2-40B4-BE49-F238E27FC236}">
                <a16:creationId xmlns:a16="http://schemas.microsoft.com/office/drawing/2014/main" id="{35BC86CC-2AC4-4D46-8E51-0DBB7630BA51}"/>
              </a:ext>
            </a:extLst>
          </p:cNvPr>
          <p:cNvSpPr txBox="1"/>
          <p:nvPr/>
        </p:nvSpPr>
        <p:spPr>
          <a:xfrm>
            <a:off x="2870965" y="4178673"/>
            <a:ext cx="914400" cy="696857"/>
          </a:xfrm>
          <a:prstGeom prst="rect">
            <a:avLst/>
          </a:prstGeom>
          <a:noFill/>
        </p:spPr>
        <p:txBody>
          <a:bodyPr wrap="square" rtlCol="0">
            <a:spAutoFit/>
          </a:bodyPr>
          <a:lstStyle/>
          <a:p>
            <a:r>
              <a:rPr lang="en-US" b="1" i="1" dirty="0" err="1">
                <a:solidFill>
                  <a:srgbClr val="FF0000"/>
                </a:solidFill>
                <a:latin typeface="Helvetica Neue Light" charset="0"/>
                <a:ea typeface="Helvetica Neue Light" charset="0"/>
                <a:cs typeface="Helvetica Neue Light" charset="0"/>
              </a:rPr>
              <a:t>R</a:t>
            </a:r>
            <a:r>
              <a:rPr lang="en-US" b="1" i="1" baseline="30000" dirty="0" err="1">
                <a:solidFill>
                  <a:srgbClr val="FF0000"/>
                </a:solidFill>
                <a:latin typeface="Helvetica Neue Light" charset="0"/>
                <a:ea typeface="Helvetica Neue Light" charset="0"/>
                <a:cs typeface="Helvetica Neue Light" charset="0"/>
              </a:rPr>
              <a:t>q</a:t>
            </a:r>
            <a:endParaRPr lang="en-US" b="1" i="1" baseline="30000" dirty="0">
              <a:solidFill>
                <a:srgbClr val="FF0000"/>
              </a:solidFill>
              <a:latin typeface="Helvetica Neue Light" charset="0"/>
              <a:ea typeface="Helvetica Neue Light" charset="0"/>
              <a:cs typeface="Helvetica Neue Light" charset="0"/>
            </a:endParaRPr>
          </a:p>
          <a:p>
            <a:r>
              <a:rPr lang="en-US" i="1" dirty="0">
                <a:latin typeface="Helvetica Neue Light" charset="0"/>
                <a:ea typeface="Helvetica Neue Light" charset="0"/>
                <a:cs typeface="Helvetica Neue Light" charset="0"/>
              </a:rPr>
              <a:t>q &lt; p</a:t>
            </a:r>
          </a:p>
        </p:txBody>
      </p:sp>
    </p:spTree>
    <p:extLst>
      <p:ext uri="{BB962C8B-B14F-4D97-AF65-F5344CB8AC3E}">
        <p14:creationId xmlns:p14="http://schemas.microsoft.com/office/powerpoint/2010/main" val="5365837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AFA67-FE6A-9C4E-BCF4-8F44194B45B4}"/>
              </a:ext>
            </a:extLst>
          </p:cNvPr>
          <p:cNvSpPr>
            <a:spLocks noGrp="1"/>
          </p:cNvSpPr>
          <p:nvPr>
            <p:ph type="title"/>
          </p:nvPr>
        </p:nvSpPr>
        <p:spPr/>
        <p:txBody>
          <a:bodyPr/>
          <a:lstStyle/>
          <a:p>
            <a:r>
              <a:rPr lang="en-US" dirty="0"/>
              <a:t>Prototype Layer </a:t>
            </a:r>
          </a:p>
        </p:txBody>
      </p:sp>
      <p:sp>
        <p:nvSpPr>
          <p:cNvPr id="4" name="Slide Number Placeholder 3">
            <a:extLst>
              <a:ext uri="{FF2B5EF4-FFF2-40B4-BE49-F238E27FC236}">
                <a16:creationId xmlns:a16="http://schemas.microsoft.com/office/drawing/2014/main" id="{E04F6BFE-1E5D-2B44-A0EB-921A2C75E4E6}"/>
              </a:ext>
            </a:extLst>
          </p:cNvPr>
          <p:cNvSpPr>
            <a:spLocks noGrp="1"/>
          </p:cNvSpPr>
          <p:nvPr>
            <p:ph type="sldNum" sz="quarter" idx="12"/>
          </p:nvPr>
        </p:nvSpPr>
        <p:spPr/>
        <p:txBody>
          <a:bodyPr/>
          <a:lstStyle/>
          <a:p>
            <a:fld id="{4D267013-DFFC-4352-B274-32112D0CCE19}" type="slidenum">
              <a:rPr lang="en-US" smtClean="0"/>
              <a:pPr/>
              <a:t>19</a:t>
            </a:fld>
            <a:endParaRPr lang="en-US" dirty="0"/>
          </a:p>
        </p:txBody>
      </p:sp>
      <p:pic>
        <p:nvPicPr>
          <p:cNvPr id="11" name="Content Placeholder 5">
            <a:extLst>
              <a:ext uri="{FF2B5EF4-FFF2-40B4-BE49-F238E27FC236}">
                <a16:creationId xmlns:a16="http://schemas.microsoft.com/office/drawing/2014/main" id="{83EE38ED-A0C8-EA47-BCA6-FBCCFFE676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71600"/>
            <a:ext cx="9127900" cy="3364454"/>
          </a:xfrm>
          <a:prstGeom prst="rect">
            <a:avLst/>
          </a:prstGeom>
        </p:spPr>
      </p:pic>
      <p:sp>
        <p:nvSpPr>
          <p:cNvPr id="5" name="TextBox 4">
            <a:extLst>
              <a:ext uri="{FF2B5EF4-FFF2-40B4-BE49-F238E27FC236}">
                <a16:creationId xmlns:a16="http://schemas.microsoft.com/office/drawing/2014/main" id="{CA2CE2D2-0DE5-D343-AF12-9F54910921D5}"/>
              </a:ext>
            </a:extLst>
          </p:cNvPr>
          <p:cNvSpPr txBox="1"/>
          <p:nvPr/>
        </p:nvSpPr>
        <p:spPr>
          <a:xfrm>
            <a:off x="1397358" y="5163691"/>
            <a:ext cx="6586227" cy="999120"/>
          </a:xfrm>
          <a:prstGeom prst="rect">
            <a:avLst/>
          </a:prstGeom>
          <a:noFill/>
        </p:spPr>
        <p:txBody>
          <a:bodyPr wrap="none" rtlCol="0">
            <a:spAutoFit/>
          </a:bodyPr>
          <a:lstStyle/>
          <a:p>
            <a:r>
              <a:rPr lang="en-US" dirty="0">
                <a:latin typeface="Helvetica Neue Light" charset="0"/>
                <a:ea typeface="Helvetica Neue Light" charset="0"/>
                <a:cs typeface="Helvetica Neue Light" charset="0"/>
              </a:rPr>
              <a:t>Prototype layer is responsible for computing the prototypes</a:t>
            </a:r>
          </a:p>
          <a:p>
            <a:endParaRPr lang="en-US" dirty="0">
              <a:latin typeface="Helvetica Neue Light" charset="0"/>
              <a:ea typeface="Helvetica Neue Light" charset="0"/>
              <a:cs typeface="Helvetica Neue Light" charset="0"/>
            </a:endParaRPr>
          </a:p>
          <a:p>
            <a:endParaRPr lang="en-US" dirty="0">
              <a:latin typeface="Helvetica Neue Light" charset="0"/>
              <a:ea typeface="Helvetica Neue Light" charset="0"/>
              <a:cs typeface="Helvetica Neue Light" charset="0"/>
            </a:endParaRPr>
          </a:p>
        </p:txBody>
      </p:sp>
      <p:sp>
        <p:nvSpPr>
          <p:cNvPr id="10" name="TextBox 9">
            <a:extLst>
              <a:ext uri="{FF2B5EF4-FFF2-40B4-BE49-F238E27FC236}">
                <a16:creationId xmlns:a16="http://schemas.microsoft.com/office/drawing/2014/main" id="{931AD533-9722-3144-90BC-80530BDB3934}"/>
              </a:ext>
            </a:extLst>
          </p:cNvPr>
          <p:cNvSpPr txBox="1"/>
          <p:nvPr/>
        </p:nvSpPr>
        <p:spPr>
          <a:xfrm>
            <a:off x="990600" y="1962625"/>
            <a:ext cx="914400" cy="394595"/>
          </a:xfrm>
          <a:prstGeom prst="rect">
            <a:avLst/>
          </a:prstGeom>
          <a:noFill/>
        </p:spPr>
        <p:txBody>
          <a:bodyPr wrap="square" rtlCol="0">
            <a:spAutoFit/>
          </a:bodyPr>
          <a:lstStyle/>
          <a:p>
            <a:r>
              <a:rPr lang="en-US" b="1" i="1" dirty="0" err="1">
                <a:solidFill>
                  <a:srgbClr val="FF0000"/>
                </a:solidFill>
                <a:latin typeface="Helvetica Neue Light" charset="0"/>
                <a:ea typeface="Helvetica Neue Light" charset="0"/>
                <a:cs typeface="Helvetica Neue Light" charset="0"/>
              </a:rPr>
              <a:t>R</a:t>
            </a:r>
            <a:r>
              <a:rPr lang="en-US" b="1" i="1" baseline="30000" dirty="0" err="1">
                <a:solidFill>
                  <a:srgbClr val="FF0000"/>
                </a:solidFill>
                <a:latin typeface="Helvetica Neue Light" charset="0"/>
                <a:ea typeface="Helvetica Neue Light" charset="0"/>
                <a:cs typeface="Helvetica Neue Light" charset="0"/>
              </a:rPr>
              <a:t>p</a:t>
            </a:r>
            <a:endParaRPr lang="en-US" b="1" i="1" baseline="30000" dirty="0">
              <a:solidFill>
                <a:srgbClr val="FF0000"/>
              </a:solidFill>
              <a:latin typeface="Helvetica Neue Light" charset="0"/>
              <a:ea typeface="Helvetica Neue Light" charset="0"/>
              <a:cs typeface="Helvetica Neue Light" charset="0"/>
            </a:endParaRPr>
          </a:p>
        </p:txBody>
      </p:sp>
      <p:sp>
        <p:nvSpPr>
          <p:cNvPr id="14" name="TextBox 13">
            <a:extLst>
              <a:ext uri="{FF2B5EF4-FFF2-40B4-BE49-F238E27FC236}">
                <a16:creationId xmlns:a16="http://schemas.microsoft.com/office/drawing/2014/main" id="{E2F35CA2-28DE-B34B-AD99-6A850CA8C539}"/>
              </a:ext>
            </a:extLst>
          </p:cNvPr>
          <p:cNvSpPr txBox="1"/>
          <p:nvPr/>
        </p:nvSpPr>
        <p:spPr>
          <a:xfrm>
            <a:off x="851079" y="4082630"/>
            <a:ext cx="914400" cy="394595"/>
          </a:xfrm>
          <a:prstGeom prst="rect">
            <a:avLst/>
          </a:prstGeom>
          <a:noFill/>
        </p:spPr>
        <p:txBody>
          <a:bodyPr wrap="square" rtlCol="0">
            <a:spAutoFit/>
          </a:bodyPr>
          <a:lstStyle/>
          <a:p>
            <a:r>
              <a:rPr lang="en-US" b="1" i="1" dirty="0" err="1">
                <a:solidFill>
                  <a:srgbClr val="FF0000"/>
                </a:solidFill>
                <a:latin typeface="Helvetica Neue Light" charset="0"/>
                <a:ea typeface="Helvetica Neue Light" charset="0"/>
                <a:cs typeface="Helvetica Neue Light" charset="0"/>
              </a:rPr>
              <a:t>R</a:t>
            </a:r>
            <a:r>
              <a:rPr lang="en-US" b="1" i="1" baseline="30000" dirty="0" err="1">
                <a:solidFill>
                  <a:srgbClr val="FF0000"/>
                </a:solidFill>
                <a:latin typeface="Helvetica Neue Light" charset="0"/>
                <a:ea typeface="Helvetica Neue Light" charset="0"/>
                <a:cs typeface="Helvetica Neue Light" charset="0"/>
              </a:rPr>
              <a:t>p</a:t>
            </a:r>
            <a:endParaRPr lang="en-US" b="1" i="1" baseline="30000" dirty="0">
              <a:solidFill>
                <a:srgbClr val="FF0000"/>
              </a:solidFill>
              <a:latin typeface="Helvetica Neue Light" charset="0"/>
              <a:ea typeface="Helvetica Neue Light" charset="0"/>
              <a:cs typeface="Helvetica Neue Light" charset="0"/>
            </a:endParaRPr>
          </a:p>
        </p:txBody>
      </p:sp>
      <p:sp>
        <p:nvSpPr>
          <p:cNvPr id="15" name="TextBox 14">
            <a:extLst>
              <a:ext uri="{FF2B5EF4-FFF2-40B4-BE49-F238E27FC236}">
                <a16:creationId xmlns:a16="http://schemas.microsoft.com/office/drawing/2014/main" id="{4C975836-0C7A-5443-AE27-FE5E0FA85F85}"/>
              </a:ext>
            </a:extLst>
          </p:cNvPr>
          <p:cNvSpPr txBox="1"/>
          <p:nvPr/>
        </p:nvSpPr>
        <p:spPr>
          <a:xfrm>
            <a:off x="2870965" y="3931498"/>
            <a:ext cx="914400" cy="696857"/>
          </a:xfrm>
          <a:prstGeom prst="rect">
            <a:avLst/>
          </a:prstGeom>
          <a:noFill/>
        </p:spPr>
        <p:txBody>
          <a:bodyPr wrap="square" rtlCol="0">
            <a:spAutoFit/>
          </a:bodyPr>
          <a:lstStyle/>
          <a:p>
            <a:r>
              <a:rPr lang="en-US" b="1" i="1" dirty="0" err="1">
                <a:solidFill>
                  <a:srgbClr val="FF0000"/>
                </a:solidFill>
                <a:latin typeface="Helvetica Neue Light" charset="0"/>
                <a:ea typeface="Helvetica Neue Light" charset="0"/>
                <a:cs typeface="Helvetica Neue Light" charset="0"/>
              </a:rPr>
              <a:t>R</a:t>
            </a:r>
            <a:r>
              <a:rPr lang="en-US" b="1" i="1" baseline="30000" dirty="0" err="1">
                <a:solidFill>
                  <a:srgbClr val="FF0000"/>
                </a:solidFill>
                <a:latin typeface="Helvetica Neue Light" charset="0"/>
                <a:ea typeface="Helvetica Neue Light" charset="0"/>
                <a:cs typeface="Helvetica Neue Light" charset="0"/>
              </a:rPr>
              <a:t>q</a:t>
            </a:r>
            <a:endParaRPr lang="en-US" b="1" i="1" baseline="30000" dirty="0">
              <a:solidFill>
                <a:srgbClr val="FF0000"/>
              </a:solidFill>
              <a:latin typeface="Helvetica Neue Light" charset="0"/>
              <a:ea typeface="Helvetica Neue Light" charset="0"/>
              <a:cs typeface="Helvetica Neue Light" charset="0"/>
            </a:endParaRPr>
          </a:p>
          <a:p>
            <a:r>
              <a:rPr lang="en-US" i="1" dirty="0">
                <a:latin typeface="Helvetica Neue Light" charset="0"/>
                <a:ea typeface="Helvetica Neue Light" charset="0"/>
                <a:cs typeface="Helvetica Neue Light" charset="0"/>
              </a:rPr>
              <a:t>q &lt; p</a:t>
            </a:r>
          </a:p>
        </p:txBody>
      </p:sp>
      <p:sp>
        <p:nvSpPr>
          <p:cNvPr id="16" name="TextBox 15">
            <a:extLst>
              <a:ext uri="{FF2B5EF4-FFF2-40B4-BE49-F238E27FC236}">
                <a16:creationId xmlns:a16="http://schemas.microsoft.com/office/drawing/2014/main" id="{B1F57DF4-F88C-5C48-94E0-CBF2697E41D3}"/>
              </a:ext>
            </a:extLst>
          </p:cNvPr>
          <p:cNvSpPr txBox="1"/>
          <p:nvPr/>
        </p:nvSpPr>
        <p:spPr>
          <a:xfrm>
            <a:off x="4890851" y="4413169"/>
            <a:ext cx="914400" cy="394595"/>
          </a:xfrm>
          <a:prstGeom prst="rect">
            <a:avLst/>
          </a:prstGeom>
          <a:noFill/>
        </p:spPr>
        <p:txBody>
          <a:bodyPr wrap="square" rtlCol="0">
            <a:spAutoFit/>
          </a:bodyPr>
          <a:lstStyle/>
          <a:p>
            <a:r>
              <a:rPr lang="en-US" b="1" i="1" dirty="0">
                <a:solidFill>
                  <a:srgbClr val="FF0000"/>
                </a:solidFill>
                <a:latin typeface="Helvetica Neue Light" charset="0"/>
                <a:ea typeface="Helvetica Neue Light" charset="0"/>
                <a:cs typeface="Helvetica Neue Light" charset="0"/>
              </a:rPr>
              <a:t>R</a:t>
            </a:r>
            <a:r>
              <a:rPr lang="en-US" b="1" i="1" baseline="30000" dirty="0">
                <a:solidFill>
                  <a:srgbClr val="FF0000"/>
                </a:solidFill>
                <a:latin typeface="Helvetica Neue Light" charset="0"/>
                <a:ea typeface="Helvetica Neue Light" charset="0"/>
                <a:cs typeface="Helvetica Neue Light" charset="0"/>
              </a:rPr>
              <a:t>m</a:t>
            </a:r>
          </a:p>
        </p:txBody>
      </p:sp>
      <p:pic>
        <p:nvPicPr>
          <p:cNvPr id="17" name="Picture 16">
            <a:extLst>
              <a:ext uri="{FF2B5EF4-FFF2-40B4-BE49-F238E27FC236}">
                <a16:creationId xmlns:a16="http://schemas.microsoft.com/office/drawing/2014/main" id="{AFC28AF5-82AB-BC40-8C29-B36A5DA2E6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3000" y="5769111"/>
            <a:ext cx="1143000" cy="393700"/>
          </a:xfrm>
          <a:prstGeom prst="rect">
            <a:avLst/>
          </a:prstGeom>
        </p:spPr>
      </p:pic>
      <p:pic>
        <p:nvPicPr>
          <p:cNvPr id="19" name="Picture 18">
            <a:extLst>
              <a:ext uri="{FF2B5EF4-FFF2-40B4-BE49-F238E27FC236}">
                <a16:creationId xmlns:a16="http://schemas.microsoft.com/office/drawing/2014/main" id="{76DF9BDF-C9D5-1146-B37B-5FF5E1FBDEC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25521" y="5692911"/>
            <a:ext cx="5715000" cy="469900"/>
          </a:xfrm>
          <a:prstGeom prst="rect">
            <a:avLst/>
          </a:prstGeom>
        </p:spPr>
      </p:pic>
      <p:sp>
        <p:nvSpPr>
          <p:cNvPr id="20" name="Rectangle 19">
            <a:extLst>
              <a:ext uri="{FF2B5EF4-FFF2-40B4-BE49-F238E27FC236}">
                <a16:creationId xmlns:a16="http://schemas.microsoft.com/office/drawing/2014/main" id="{89395BE0-9C5F-D14E-B679-098D79B563FA}"/>
              </a:ext>
            </a:extLst>
          </p:cNvPr>
          <p:cNvSpPr/>
          <p:nvPr/>
        </p:nvSpPr>
        <p:spPr>
          <a:xfrm>
            <a:off x="2044521" y="5927861"/>
            <a:ext cx="76200" cy="1463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53E526CB-04E0-2F45-A1D3-ACE6124BAF03}"/>
              </a:ext>
            </a:extLst>
          </p:cNvPr>
          <p:cNvSpPr txBox="1"/>
          <p:nvPr/>
        </p:nvSpPr>
        <p:spPr>
          <a:xfrm>
            <a:off x="1482144" y="6234805"/>
            <a:ext cx="6503703" cy="394595"/>
          </a:xfrm>
          <a:prstGeom prst="rect">
            <a:avLst/>
          </a:prstGeom>
          <a:noFill/>
        </p:spPr>
        <p:txBody>
          <a:bodyPr wrap="none" rtlCol="0">
            <a:spAutoFit/>
          </a:bodyPr>
          <a:lstStyle/>
          <a:p>
            <a:r>
              <a:rPr lang="en-US" dirty="0">
                <a:latin typeface="Helvetica Neue Light" charset="0"/>
                <a:ea typeface="Helvetica Neue Light" charset="0"/>
                <a:cs typeface="Helvetica Neue Light" charset="0"/>
              </a:rPr>
              <a:t>Each node in layer p computes one of the above elements</a:t>
            </a:r>
          </a:p>
        </p:txBody>
      </p:sp>
    </p:spTree>
    <p:extLst>
      <p:ext uri="{BB962C8B-B14F-4D97-AF65-F5344CB8AC3E}">
        <p14:creationId xmlns:p14="http://schemas.microsoft.com/office/powerpoint/2010/main" val="27348899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BEB2D7-BA52-DA42-8D45-2721C2537885}"/>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2A9023A8-66B5-0941-BF82-CCBF266E99B9}"/>
              </a:ext>
            </a:extLst>
          </p:cNvPr>
          <p:cNvSpPr>
            <a:spLocks noGrp="1"/>
          </p:cNvSpPr>
          <p:nvPr>
            <p:ph idx="1"/>
          </p:nvPr>
        </p:nvSpPr>
        <p:spPr>
          <a:xfrm>
            <a:off x="27903" y="1599515"/>
            <a:ext cx="9372599" cy="5181600"/>
          </a:xfrm>
        </p:spPr>
        <p:txBody>
          <a:bodyPr>
            <a:normAutofit/>
          </a:bodyPr>
          <a:lstStyle/>
          <a:p>
            <a:r>
              <a:rPr lang="en-US" sz="2500" dirty="0"/>
              <a:t>Announcements</a:t>
            </a:r>
          </a:p>
          <a:p>
            <a:endParaRPr lang="en-US" sz="2500" dirty="0"/>
          </a:p>
          <a:p>
            <a:r>
              <a:rPr lang="en-US" sz="2500" dirty="0"/>
              <a:t>Deep Learning for Case-Based Reasoning through Prototypes</a:t>
            </a:r>
          </a:p>
          <a:p>
            <a:endParaRPr lang="en-US" sz="2500" dirty="0"/>
          </a:p>
          <a:p>
            <a:r>
              <a:rPr lang="en-US" sz="2500" dirty="0"/>
              <a:t>Break</a:t>
            </a:r>
          </a:p>
          <a:p>
            <a:endParaRPr lang="en-US" sz="2500" dirty="0"/>
          </a:p>
          <a:p>
            <a:r>
              <a:rPr lang="en-US" sz="2500" dirty="0"/>
              <a:t>The Bayesian Case Model</a:t>
            </a:r>
          </a:p>
        </p:txBody>
      </p:sp>
      <p:sp>
        <p:nvSpPr>
          <p:cNvPr id="4" name="Slide Number Placeholder 3">
            <a:extLst>
              <a:ext uri="{FF2B5EF4-FFF2-40B4-BE49-F238E27FC236}">
                <a16:creationId xmlns:a16="http://schemas.microsoft.com/office/drawing/2014/main" id="{59191C3A-AC76-E14F-93E8-FB822DA1199A}"/>
              </a:ext>
            </a:extLst>
          </p:cNvPr>
          <p:cNvSpPr>
            <a:spLocks noGrp="1"/>
          </p:cNvSpPr>
          <p:nvPr>
            <p:ph type="sldNum" sz="quarter" idx="12"/>
          </p:nvPr>
        </p:nvSpPr>
        <p:spPr/>
        <p:txBody>
          <a:bodyPr/>
          <a:lstStyle/>
          <a:p>
            <a:fld id="{4D267013-DFFC-4352-B274-32112D0CCE19}" type="slidenum">
              <a:rPr lang="en-US" smtClean="0"/>
              <a:pPr/>
              <a:t>2</a:t>
            </a:fld>
            <a:endParaRPr lang="en-US" dirty="0"/>
          </a:p>
        </p:txBody>
      </p:sp>
    </p:spTree>
    <p:extLst>
      <p:ext uri="{BB962C8B-B14F-4D97-AF65-F5344CB8AC3E}">
        <p14:creationId xmlns:p14="http://schemas.microsoft.com/office/powerpoint/2010/main" val="159318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5AB5CC-2D3E-ED48-A286-5A034CE4EB6D}"/>
              </a:ext>
            </a:extLst>
          </p:cNvPr>
          <p:cNvSpPr>
            <a:spLocks noGrp="1"/>
          </p:cNvSpPr>
          <p:nvPr>
            <p:ph type="title"/>
          </p:nvPr>
        </p:nvSpPr>
        <p:spPr/>
        <p:txBody>
          <a:bodyPr/>
          <a:lstStyle/>
          <a:p>
            <a:r>
              <a:rPr lang="en-US" dirty="0"/>
              <a:t>Fully Connected Layer</a:t>
            </a:r>
          </a:p>
        </p:txBody>
      </p:sp>
      <p:sp>
        <p:nvSpPr>
          <p:cNvPr id="3" name="Content Placeholder 2">
            <a:extLst>
              <a:ext uri="{FF2B5EF4-FFF2-40B4-BE49-F238E27FC236}">
                <a16:creationId xmlns:a16="http://schemas.microsoft.com/office/drawing/2014/main" id="{A0F9DA78-C19A-A746-B3AC-2B8B021FEC3D}"/>
              </a:ext>
            </a:extLst>
          </p:cNvPr>
          <p:cNvSpPr>
            <a:spLocks noGrp="1"/>
          </p:cNvSpPr>
          <p:nvPr>
            <p:ph idx="1"/>
          </p:nvPr>
        </p:nvSpPr>
        <p:spPr/>
        <p:txBody>
          <a:bodyPr/>
          <a:lstStyle/>
          <a:p>
            <a:endParaRPr lang="en-US" dirty="0"/>
          </a:p>
          <a:p>
            <a:endParaRPr lang="en-US" dirty="0"/>
          </a:p>
          <a:p>
            <a:endParaRPr lang="en-US" dirty="0"/>
          </a:p>
          <a:p>
            <a:endParaRPr lang="en-US" dirty="0"/>
          </a:p>
          <a:p>
            <a:endParaRPr lang="en-US" dirty="0"/>
          </a:p>
          <a:p>
            <a:endParaRPr lang="en-US" dirty="0"/>
          </a:p>
          <a:p>
            <a:endParaRPr lang="en-US" dirty="0"/>
          </a:p>
          <a:p>
            <a:r>
              <a:rPr lang="en-US" dirty="0"/>
              <a:t>The fully connected layer computes weighted sums of the distances             : </a:t>
            </a:r>
          </a:p>
          <a:p>
            <a:r>
              <a:rPr lang="en-US" i="1" dirty="0"/>
              <a:t>W</a:t>
            </a:r>
            <a:r>
              <a:rPr lang="en-US" dirty="0"/>
              <a:t> is a k x m matrix </a:t>
            </a:r>
          </a:p>
        </p:txBody>
      </p:sp>
      <p:sp>
        <p:nvSpPr>
          <p:cNvPr id="4" name="Slide Number Placeholder 3">
            <a:extLst>
              <a:ext uri="{FF2B5EF4-FFF2-40B4-BE49-F238E27FC236}">
                <a16:creationId xmlns:a16="http://schemas.microsoft.com/office/drawing/2014/main" id="{F689ED04-6F12-CC47-9321-7BA0328C8A89}"/>
              </a:ext>
            </a:extLst>
          </p:cNvPr>
          <p:cNvSpPr>
            <a:spLocks noGrp="1"/>
          </p:cNvSpPr>
          <p:nvPr>
            <p:ph type="sldNum" sz="quarter" idx="12"/>
          </p:nvPr>
        </p:nvSpPr>
        <p:spPr/>
        <p:txBody>
          <a:bodyPr/>
          <a:lstStyle/>
          <a:p>
            <a:fld id="{4D267013-DFFC-4352-B274-32112D0CCE19}" type="slidenum">
              <a:rPr lang="en-US" smtClean="0"/>
              <a:pPr/>
              <a:t>20</a:t>
            </a:fld>
            <a:endParaRPr lang="en-US" dirty="0"/>
          </a:p>
        </p:txBody>
      </p:sp>
      <p:pic>
        <p:nvPicPr>
          <p:cNvPr id="5" name="Content Placeholder 5">
            <a:extLst>
              <a:ext uri="{FF2B5EF4-FFF2-40B4-BE49-F238E27FC236}">
                <a16:creationId xmlns:a16="http://schemas.microsoft.com/office/drawing/2014/main" id="{18C28D2C-E6A3-2D48-A723-99F4D7196F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71600"/>
            <a:ext cx="9127900" cy="3364454"/>
          </a:xfrm>
          <a:prstGeom prst="rect">
            <a:avLst/>
          </a:prstGeom>
        </p:spPr>
      </p:pic>
      <p:sp>
        <p:nvSpPr>
          <p:cNvPr id="6" name="TextBox 5">
            <a:extLst>
              <a:ext uri="{FF2B5EF4-FFF2-40B4-BE49-F238E27FC236}">
                <a16:creationId xmlns:a16="http://schemas.microsoft.com/office/drawing/2014/main" id="{E2C57F56-94B0-ED4C-AD12-B95E31B832BC}"/>
              </a:ext>
            </a:extLst>
          </p:cNvPr>
          <p:cNvSpPr txBox="1"/>
          <p:nvPr/>
        </p:nvSpPr>
        <p:spPr>
          <a:xfrm>
            <a:off x="990600" y="1962625"/>
            <a:ext cx="914400" cy="394595"/>
          </a:xfrm>
          <a:prstGeom prst="rect">
            <a:avLst/>
          </a:prstGeom>
          <a:noFill/>
        </p:spPr>
        <p:txBody>
          <a:bodyPr wrap="square" rtlCol="0">
            <a:spAutoFit/>
          </a:bodyPr>
          <a:lstStyle/>
          <a:p>
            <a:r>
              <a:rPr lang="en-US" b="1" i="1" dirty="0" err="1">
                <a:solidFill>
                  <a:srgbClr val="FF0000"/>
                </a:solidFill>
                <a:latin typeface="Helvetica Neue Light" charset="0"/>
                <a:ea typeface="Helvetica Neue Light" charset="0"/>
                <a:cs typeface="Helvetica Neue Light" charset="0"/>
              </a:rPr>
              <a:t>R</a:t>
            </a:r>
            <a:r>
              <a:rPr lang="en-US" b="1" i="1" baseline="30000" dirty="0" err="1">
                <a:solidFill>
                  <a:srgbClr val="FF0000"/>
                </a:solidFill>
                <a:latin typeface="Helvetica Neue Light" charset="0"/>
                <a:ea typeface="Helvetica Neue Light" charset="0"/>
                <a:cs typeface="Helvetica Neue Light" charset="0"/>
              </a:rPr>
              <a:t>p</a:t>
            </a:r>
            <a:endParaRPr lang="en-US" b="1" i="1" baseline="30000" dirty="0">
              <a:solidFill>
                <a:srgbClr val="FF0000"/>
              </a:solidFill>
              <a:latin typeface="Helvetica Neue Light" charset="0"/>
              <a:ea typeface="Helvetica Neue Light" charset="0"/>
              <a:cs typeface="Helvetica Neue Light" charset="0"/>
            </a:endParaRPr>
          </a:p>
        </p:txBody>
      </p:sp>
      <p:sp>
        <p:nvSpPr>
          <p:cNvPr id="7" name="TextBox 6">
            <a:extLst>
              <a:ext uri="{FF2B5EF4-FFF2-40B4-BE49-F238E27FC236}">
                <a16:creationId xmlns:a16="http://schemas.microsoft.com/office/drawing/2014/main" id="{16617189-6A1F-AD42-84A3-B0ECB91925FC}"/>
              </a:ext>
            </a:extLst>
          </p:cNvPr>
          <p:cNvSpPr txBox="1"/>
          <p:nvPr/>
        </p:nvSpPr>
        <p:spPr>
          <a:xfrm>
            <a:off x="851079" y="4082630"/>
            <a:ext cx="914400" cy="394595"/>
          </a:xfrm>
          <a:prstGeom prst="rect">
            <a:avLst/>
          </a:prstGeom>
          <a:noFill/>
        </p:spPr>
        <p:txBody>
          <a:bodyPr wrap="square" rtlCol="0">
            <a:spAutoFit/>
          </a:bodyPr>
          <a:lstStyle/>
          <a:p>
            <a:r>
              <a:rPr lang="en-US" b="1" i="1" dirty="0" err="1">
                <a:solidFill>
                  <a:srgbClr val="FF0000"/>
                </a:solidFill>
                <a:latin typeface="Helvetica Neue Light" charset="0"/>
                <a:ea typeface="Helvetica Neue Light" charset="0"/>
                <a:cs typeface="Helvetica Neue Light" charset="0"/>
              </a:rPr>
              <a:t>R</a:t>
            </a:r>
            <a:r>
              <a:rPr lang="en-US" b="1" i="1" baseline="30000" dirty="0" err="1">
                <a:solidFill>
                  <a:srgbClr val="FF0000"/>
                </a:solidFill>
                <a:latin typeface="Helvetica Neue Light" charset="0"/>
                <a:ea typeface="Helvetica Neue Light" charset="0"/>
                <a:cs typeface="Helvetica Neue Light" charset="0"/>
              </a:rPr>
              <a:t>p</a:t>
            </a:r>
            <a:endParaRPr lang="en-US" b="1" i="1" baseline="30000" dirty="0">
              <a:solidFill>
                <a:srgbClr val="FF0000"/>
              </a:solidFill>
              <a:latin typeface="Helvetica Neue Light" charset="0"/>
              <a:ea typeface="Helvetica Neue Light" charset="0"/>
              <a:cs typeface="Helvetica Neue Light" charset="0"/>
            </a:endParaRPr>
          </a:p>
        </p:txBody>
      </p:sp>
      <p:sp>
        <p:nvSpPr>
          <p:cNvPr id="8" name="TextBox 7">
            <a:extLst>
              <a:ext uri="{FF2B5EF4-FFF2-40B4-BE49-F238E27FC236}">
                <a16:creationId xmlns:a16="http://schemas.microsoft.com/office/drawing/2014/main" id="{07690ED6-7E65-2641-9147-BAF200DC0DA4}"/>
              </a:ext>
            </a:extLst>
          </p:cNvPr>
          <p:cNvSpPr txBox="1"/>
          <p:nvPr/>
        </p:nvSpPr>
        <p:spPr>
          <a:xfrm>
            <a:off x="2870965" y="3931498"/>
            <a:ext cx="914400" cy="696857"/>
          </a:xfrm>
          <a:prstGeom prst="rect">
            <a:avLst/>
          </a:prstGeom>
          <a:noFill/>
        </p:spPr>
        <p:txBody>
          <a:bodyPr wrap="square" rtlCol="0">
            <a:spAutoFit/>
          </a:bodyPr>
          <a:lstStyle/>
          <a:p>
            <a:r>
              <a:rPr lang="en-US" b="1" i="1" dirty="0" err="1">
                <a:solidFill>
                  <a:srgbClr val="FF0000"/>
                </a:solidFill>
                <a:latin typeface="Helvetica Neue Light" charset="0"/>
                <a:ea typeface="Helvetica Neue Light" charset="0"/>
                <a:cs typeface="Helvetica Neue Light" charset="0"/>
              </a:rPr>
              <a:t>R</a:t>
            </a:r>
            <a:r>
              <a:rPr lang="en-US" b="1" i="1" baseline="30000" dirty="0" err="1">
                <a:solidFill>
                  <a:srgbClr val="FF0000"/>
                </a:solidFill>
                <a:latin typeface="Helvetica Neue Light" charset="0"/>
                <a:ea typeface="Helvetica Neue Light" charset="0"/>
                <a:cs typeface="Helvetica Neue Light" charset="0"/>
              </a:rPr>
              <a:t>q</a:t>
            </a:r>
            <a:endParaRPr lang="en-US" b="1" i="1" baseline="30000" dirty="0">
              <a:solidFill>
                <a:srgbClr val="FF0000"/>
              </a:solidFill>
              <a:latin typeface="Helvetica Neue Light" charset="0"/>
              <a:ea typeface="Helvetica Neue Light" charset="0"/>
              <a:cs typeface="Helvetica Neue Light" charset="0"/>
            </a:endParaRPr>
          </a:p>
          <a:p>
            <a:r>
              <a:rPr lang="en-US" i="1" dirty="0">
                <a:latin typeface="Helvetica Neue Light" charset="0"/>
                <a:ea typeface="Helvetica Neue Light" charset="0"/>
                <a:cs typeface="Helvetica Neue Light" charset="0"/>
              </a:rPr>
              <a:t>q &lt; p</a:t>
            </a:r>
          </a:p>
        </p:txBody>
      </p:sp>
      <p:sp>
        <p:nvSpPr>
          <p:cNvPr id="9" name="TextBox 8">
            <a:extLst>
              <a:ext uri="{FF2B5EF4-FFF2-40B4-BE49-F238E27FC236}">
                <a16:creationId xmlns:a16="http://schemas.microsoft.com/office/drawing/2014/main" id="{4A3B1825-7B30-6F4C-94C4-6F3377B1E05F}"/>
              </a:ext>
            </a:extLst>
          </p:cNvPr>
          <p:cNvSpPr txBox="1"/>
          <p:nvPr/>
        </p:nvSpPr>
        <p:spPr>
          <a:xfrm>
            <a:off x="4890851" y="4413169"/>
            <a:ext cx="914400" cy="394595"/>
          </a:xfrm>
          <a:prstGeom prst="rect">
            <a:avLst/>
          </a:prstGeom>
          <a:noFill/>
        </p:spPr>
        <p:txBody>
          <a:bodyPr wrap="square" rtlCol="0">
            <a:spAutoFit/>
          </a:bodyPr>
          <a:lstStyle/>
          <a:p>
            <a:r>
              <a:rPr lang="en-US" b="1" i="1" dirty="0">
                <a:solidFill>
                  <a:srgbClr val="FF0000"/>
                </a:solidFill>
                <a:latin typeface="Helvetica Neue Light" charset="0"/>
                <a:ea typeface="Helvetica Neue Light" charset="0"/>
                <a:cs typeface="Helvetica Neue Light" charset="0"/>
              </a:rPr>
              <a:t>R</a:t>
            </a:r>
            <a:r>
              <a:rPr lang="en-US" b="1" i="1" baseline="30000" dirty="0">
                <a:solidFill>
                  <a:srgbClr val="FF0000"/>
                </a:solidFill>
                <a:latin typeface="Helvetica Neue Light" charset="0"/>
                <a:ea typeface="Helvetica Neue Light" charset="0"/>
                <a:cs typeface="Helvetica Neue Light" charset="0"/>
              </a:rPr>
              <a:t>m</a:t>
            </a:r>
          </a:p>
        </p:txBody>
      </p:sp>
      <p:pic>
        <p:nvPicPr>
          <p:cNvPr id="11" name="Picture 10">
            <a:extLst>
              <a:ext uri="{FF2B5EF4-FFF2-40B4-BE49-F238E27FC236}">
                <a16:creationId xmlns:a16="http://schemas.microsoft.com/office/drawing/2014/main" id="{2538A91F-C1F3-714A-8BA3-8473DC4B99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13001" y="5676900"/>
            <a:ext cx="1155700" cy="342900"/>
          </a:xfrm>
          <a:prstGeom prst="rect">
            <a:avLst/>
          </a:prstGeom>
        </p:spPr>
      </p:pic>
      <p:pic>
        <p:nvPicPr>
          <p:cNvPr id="13" name="Picture 12">
            <a:extLst>
              <a:ext uri="{FF2B5EF4-FFF2-40B4-BE49-F238E27FC236}">
                <a16:creationId xmlns:a16="http://schemas.microsoft.com/office/drawing/2014/main" id="{90FC8496-E4DC-5348-A92D-F88BEF5DB4F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05251" y="5638800"/>
            <a:ext cx="1003300" cy="482600"/>
          </a:xfrm>
          <a:prstGeom prst="rect">
            <a:avLst/>
          </a:prstGeom>
        </p:spPr>
      </p:pic>
      <p:sp>
        <p:nvSpPr>
          <p:cNvPr id="14" name="TextBox 13">
            <a:extLst>
              <a:ext uri="{FF2B5EF4-FFF2-40B4-BE49-F238E27FC236}">
                <a16:creationId xmlns:a16="http://schemas.microsoft.com/office/drawing/2014/main" id="{08F26AFC-903D-0D42-A066-E412223165C7}"/>
              </a:ext>
            </a:extLst>
          </p:cNvPr>
          <p:cNvSpPr txBox="1"/>
          <p:nvPr/>
        </p:nvSpPr>
        <p:spPr>
          <a:xfrm>
            <a:off x="6096001" y="4402478"/>
            <a:ext cx="914400" cy="394595"/>
          </a:xfrm>
          <a:prstGeom prst="rect">
            <a:avLst/>
          </a:prstGeom>
          <a:noFill/>
        </p:spPr>
        <p:txBody>
          <a:bodyPr wrap="square" rtlCol="0">
            <a:spAutoFit/>
          </a:bodyPr>
          <a:lstStyle/>
          <a:p>
            <a:r>
              <a:rPr lang="en-US" b="1" i="1" dirty="0" err="1">
                <a:solidFill>
                  <a:srgbClr val="FF0000"/>
                </a:solidFill>
                <a:latin typeface="Helvetica Neue Light" charset="0"/>
                <a:ea typeface="Helvetica Neue Light" charset="0"/>
                <a:cs typeface="Helvetica Neue Light" charset="0"/>
              </a:rPr>
              <a:t>R</a:t>
            </a:r>
            <a:r>
              <a:rPr lang="en-US" b="1" i="1" baseline="30000" dirty="0" err="1">
                <a:solidFill>
                  <a:srgbClr val="FF0000"/>
                </a:solidFill>
                <a:latin typeface="Helvetica Neue Light" charset="0"/>
                <a:ea typeface="Helvetica Neue Light" charset="0"/>
                <a:cs typeface="Helvetica Neue Light" charset="0"/>
              </a:rPr>
              <a:t>k</a:t>
            </a:r>
            <a:endParaRPr lang="en-US" b="1" i="1" baseline="30000" dirty="0">
              <a:solidFill>
                <a:srgbClr val="FF0000"/>
              </a:solidFill>
              <a:latin typeface="Helvetica Neue Light" charset="0"/>
              <a:ea typeface="Helvetica Neue Light" charset="0"/>
              <a:cs typeface="Helvetica Neue Light" charset="0"/>
            </a:endParaRPr>
          </a:p>
        </p:txBody>
      </p:sp>
    </p:spTree>
    <p:extLst>
      <p:ext uri="{BB962C8B-B14F-4D97-AF65-F5344CB8AC3E}">
        <p14:creationId xmlns:p14="http://schemas.microsoft.com/office/powerpoint/2010/main" val="42330183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829BB909-6BB9-904C-B69F-87BD3CFC2B30}"/>
              </a:ext>
            </a:extLst>
          </p:cNvPr>
          <p:cNvSpPr txBox="1"/>
          <p:nvPr/>
        </p:nvSpPr>
        <p:spPr>
          <a:xfrm>
            <a:off x="457201" y="5459660"/>
            <a:ext cx="7916206" cy="696857"/>
          </a:xfrm>
          <a:prstGeom prst="rect">
            <a:avLst/>
          </a:prstGeom>
          <a:noFill/>
        </p:spPr>
        <p:txBody>
          <a:bodyPr wrap="none" rtlCol="0">
            <a:spAutoFit/>
          </a:bodyPr>
          <a:lstStyle/>
          <a:p>
            <a:r>
              <a:rPr lang="en-US" dirty="0">
                <a:latin typeface="Helvetica Neue Light" charset="0"/>
                <a:ea typeface="Helvetica Neue Light" charset="0"/>
                <a:cs typeface="Helvetica Neue Light" charset="0"/>
              </a:rPr>
              <a:t>The weighted sums          are normalized by the </a:t>
            </a:r>
            <a:r>
              <a:rPr lang="en-US" dirty="0" err="1">
                <a:latin typeface="Helvetica Neue Light" charset="0"/>
                <a:ea typeface="Helvetica Neue Light" charset="0"/>
                <a:cs typeface="Helvetica Neue Light" charset="0"/>
              </a:rPr>
              <a:t>softmax</a:t>
            </a:r>
            <a:r>
              <a:rPr lang="en-US" dirty="0">
                <a:latin typeface="Helvetica Neue Light" charset="0"/>
                <a:ea typeface="Helvetica Neue Light" charset="0"/>
                <a:cs typeface="Helvetica Neue Light" charset="0"/>
              </a:rPr>
              <a:t> layer to output </a:t>
            </a:r>
          </a:p>
          <a:p>
            <a:r>
              <a:rPr lang="en-US" dirty="0">
                <a:latin typeface="Helvetica Neue Light" charset="0"/>
                <a:ea typeface="Helvetica Neue Light" charset="0"/>
                <a:cs typeface="Helvetica Neue Light" charset="0"/>
              </a:rPr>
              <a:t>a probability distribution over K classes</a:t>
            </a:r>
          </a:p>
        </p:txBody>
      </p:sp>
      <p:sp>
        <p:nvSpPr>
          <p:cNvPr id="2" name="Title 1">
            <a:extLst>
              <a:ext uri="{FF2B5EF4-FFF2-40B4-BE49-F238E27FC236}">
                <a16:creationId xmlns:a16="http://schemas.microsoft.com/office/drawing/2014/main" id="{025AB5CC-2D3E-ED48-A286-5A034CE4EB6D}"/>
              </a:ext>
            </a:extLst>
          </p:cNvPr>
          <p:cNvSpPr>
            <a:spLocks noGrp="1"/>
          </p:cNvSpPr>
          <p:nvPr>
            <p:ph type="title"/>
          </p:nvPr>
        </p:nvSpPr>
        <p:spPr/>
        <p:txBody>
          <a:bodyPr/>
          <a:lstStyle/>
          <a:p>
            <a:r>
              <a:rPr lang="en-US" dirty="0" err="1"/>
              <a:t>Softmax</a:t>
            </a:r>
            <a:r>
              <a:rPr lang="en-US" dirty="0"/>
              <a:t> Layer</a:t>
            </a:r>
          </a:p>
        </p:txBody>
      </p:sp>
      <p:sp>
        <p:nvSpPr>
          <p:cNvPr id="3" name="Content Placeholder 2">
            <a:extLst>
              <a:ext uri="{FF2B5EF4-FFF2-40B4-BE49-F238E27FC236}">
                <a16:creationId xmlns:a16="http://schemas.microsoft.com/office/drawing/2014/main" id="{A0F9DA78-C19A-A746-B3AC-2B8B021FEC3D}"/>
              </a:ext>
            </a:extLst>
          </p:cNvPr>
          <p:cNvSpPr>
            <a:spLocks noGrp="1"/>
          </p:cNvSpPr>
          <p:nvPr>
            <p:ph idx="1"/>
          </p:nvPr>
        </p:nvSpPr>
        <p:spPr/>
        <p:txBody>
          <a:bodyPr/>
          <a:lstStyle/>
          <a:p>
            <a:endParaRPr lang="en-US" dirty="0"/>
          </a:p>
          <a:p>
            <a:endParaRPr lang="en-US" dirty="0"/>
          </a:p>
          <a:p>
            <a:endParaRPr lang="en-US" dirty="0"/>
          </a:p>
          <a:p>
            <a:endParaRPr lang="en-US" dirty="0"/>
          </a:p>
          <a:p>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F689ED04-6F12-CC47-9321-7BA0328C8A89}"/>
              </a:ext>
            </a:extLst>
          </p:cNvPr>
          <p:cNvSpPr>
            <a:spLocks noGrp="1"/>
          </p:cNvSpPr>
          <p:nvPr>
            <p:ph type="sldNum" sz="quarter" idx="12"/>
          </p:nvPr>
        </p:nvSpPr>
        <p:spPr/>
        <p:txBody>
          <a:bodyPr/>
          <a:lstStyle/>
          <a:p>
            <a:fld id="{4D267013-DFFC-4352-B274-32112D0CCE19}" type="slidenum">
              <a:rPr lang="en-US" smtClean="0"/>
              <a:pPr/>
              <a:t>21</a:t>
            </a:fld>
            <a:endParaRPr lang="en-US" dirty="0"/>
          </a:p>
        </p:txBody>
      </p:sp>
      <p:pic>
        <p:nvPicPr>
          <p:cNvPr id="5" name="Content Placeholder 5">
            <a:extLst>
              <a:ext uri="{FF2B5EF4-FFF2-40B4-BE49-F238E27FC236}">
                <a16:creationId xmlns:a16="http://schemas.microsoft.com/office/drawing/2014/main" id="{18C28D2C-E6A3-2D48-A723-99F4D7196F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71600"/>
            <a:ext cx="9127900" cy="3364454"/>
          </a:xfrm>
          <a:prstGeom prst="rect">
            <a:avLst/>
          </a:prstGeom>
        </p:spPr>
      </p:pic>
      <p:sp>
        <p:nvSpPr>
          <p:cNvPr id="6" name="TextBox 5">
            <a:extLst>
              <a:ext uri="{FF2B5EF4-FFF2-40B4-BE49-F238E27FC236}">
                <a16:creationId xmlns:a16="http://schemas.microsoft.com/office/drawing/2014/main" id="{E2C57F56-94B0-ED4C-AD12-B95E31B832BC}"/>
              </a:ext>
            </a:extLst>
          </p:cNvPr>
          <p:cNvSpPr txBox="1"/>
          <p:nvPr/>
        </p:nvSpPr>
        <p:spPr>
          <a:xfrm>
            <a:off x="990600" y="1962625"/>
            <a:ext cx="914400" cy="394595"/>
          </a:xfrm>
          <a:prstGeom prst="rect">
            <a:avLst/>
          </a:prstGeom>
          <a:noFill/>
        </p:spPr>
        <p:txBody>
          <a:bodyPr wrap="square" rtlCol="0">
            <a:spAutoFit/>
          </a:bodyPr>
          <a:lstStyle/>
          <a:p>
            <a:r>
              <a:rPr lang="en-US" b="1" i="1" dirty="0" err="1">
                <a:solidFill>
                  <a:srgbClr val="FF0000"/>
                </a:solidFill>
                <a:latin typeface="Helvetica Neue Light" charset="0"/>
                <a:ea typeface="Helvetica Neue Light" charset="0"/>
                <a:cs typeface="Helvetica Neue Light" charset="0"/>
              </a:rPr>
              <a:t>R</a:t>
            </a:r>
            <a:r>
              <a:rPr lang="en-US" b="1" i="1" baseline="30000" dirty="0" err="1">
                <a:solidFill>
                  <a:srgbClr val="FF0000"/>
                </a:solidFill>
                <a:latin typeface="Helvetica Neue Light" charset="0"/>
                <a:ea typeface="Helvetica Neue Light" charset="0"/>
                <a:cs typeface="Helvetica Neue Light" charset="0"/>
              </a:rPr>
              <a:t>p</a:t>
            </a:r>
            <a:endParaRPr lang="en-US" b="1" i="1" baseline="30000" dirty="0">
              <a:solidFill>
                <a:srgbClr val="FF0000"/>
              </a:solidFill>
              <a:latin typeface="Helvetica Neue Light" charset="0"/>
              <a:ea typeface="Helvetica Neue Light" charset="0"/>
              <a:cs typeface="Helvetica Neue Light" charset="0"/>
            </a:endParaRPr>
          </a:p>
        </p:txBody>
      </p:sp>
      <p:sp>
        <p:nvSpPr>
          <p:cNvPr id="7" name="TextBox 6">
            <a:extLst>
              <a:ext uri="{FF2B5EF4-FFF2-40B4-BE49-F238E27FC236}">
                <a16:creationId xmlns:a16="http://schemas.microsoft.com/office/drawing/2014/main" id="{16617189-6A1F-AD42-84A3-B0ECB91925FC}"/>
              </a:ext>
            </a:extLst>
          </p:cNvPr>
          <p:cNvSpPr txBox="1"/>
          <p:nvPr/>
        </p:nvSpPr>
        <p:spPr>
          <a:xfrm>
            <a:off x="851079" y="4082630"/>
            <a:ext cx="914400" cy="394595"/>
          </a:xfrm>
          <a:prstGeom prst="rect">
            <a:avLst/>
          </a:prstGeom>
          <a:noFill/>
        </p:spPr>
        <p:txBody>
          <a:bodyPr wrap="square" rtlCol="0">
            <a:spAutoFit/>
          </a:bodyPr>
          <a:lstStyle/>
          <a:p>
            <a:r>
              <a:rPr lang="en-US" b="1" i="1" dirty="0" err="1">
                <a:solidFill>
                  <a:srgbClr val="FF0000"/>
                </a:solidFill>
                <a:latin typeface="Helvetica Neue Light" charset="0"/>
                <a:ea typeface="Helvetica Neue Light" charset="0"/>
                <a:cs typeface="Helvetica Neue Light" charset="0"/>
              </a:rPr>
              <a:t>R</a:t>
            </a:r>
            <a:r>
              <a:rPr lang="en-US" b="1" i="1" baseline="30000" dirty="0" err="1">
                <a:solidFill>
                  <a:srgbClr val="FF0000"/>
                </a:solidFill>
                <a:latin typeface="Helvetica Neue Light" charset="0"/>
                <a:ea typeface="Helvetica Neue Light" charset="0"/>
                <a:cs typeface="Helvetica Neue Light" charset="0"/>
              </a:rPr>
              <a:t>p</a:t>
            </a:r>
            <a:endParaRPr lang="en-US" b="1" i="1" baseline="30000" dirty="0">
              <a:solidFill>
                <a:srgbClr val="FF0000"/>
              </a:solidFill>
              <a:latin typeface="Helvetica Neue Light" charset="0"/>
              <a:ea typeface="Helvetica Neue Light" charset="0"/>
              <a:cs typeface="Helvetica Neue Light" charset="0"/>
            </a:endParaRPr>
          </a:p>
        </p:txBody>
      </p:sp>
      <p:sp>
        <p:nvSpPr>
          <p:cNvPr id="8" name="TextBox 7">
            <a:extLst>
              <a:ext uri="{FF2B5EF4-FFF2-40B4-BE49-F238E27FC236}">
                <a16:creationId xmlns:a16="http://schemas.microsoft.com/office/drawing/2014/main" id="{07690ED6-7E65-2641-9147-BAF200DC0DA4}"/>
              </a:ext>
            </a:extLst>
          </p:cNvPr>
          <p:cNvSpPr txBox="1"/>
          <p:nvPr/>
        </p:nvSpPr>
        <p:spPr>
          <a:xfrm>
            <a:off x="2870965" y="3931498"/>
            <a:ext cx="914400" cy="696857"/>
          </a:xfrm>
          <a:prstGeom prst="rect">
            <a:avLst/>
          </a:prstGeom>
          <a:noFill/>
        </p:spPr>
        <p:txBody>
          <a:bodyPr wrap="square" rtlCol="0">
            <a:spAutoFit/>
          </a:bodyPr>
          <a:lstStyle/>
          <a:p>
            <a:r>
              <a:rPr lang="en-US" b="1" i="1" dirty="0" err="1">
                <a:solidFill>
                  <a:srgbClr val="FF0000"/>
                </a:solidFill>
                <a:latin typeface="Helvetica Neue Light" charset="0"/>
                <a:ea typeface="Helvetica Neue Light" charset="0"/>
                <a:cs typeface="Helvetica Neue Light" charset="0"/>
              </a:rPr>
              <a:t>R</a:t>
            </a:r>
            <a:r>
              <a:rPr lang="en-US" b="1" i="1" baseline="30000" dirty="0" err="1">
                <a:solidFill>
                  <a:srgbClr val="FF0000"/>
                </a:solidFill>
                <a:latin typeface="Helvetica Neue Light" charset="0"/>
                <a:ea typeface="Helvetica Neue Light" charset="0"/>
                <a:cs typeface="Helvetica Neue Light" charset="0"/>
              </a:rPr>
              <a:t>q</a:t>
            </a:r>
            <a:endParaRPr lang="en-US" b="1" i="1" baseline="30000" dirty="0">
              <a:solidFill>
                <a:srgbClr val="FF0000"/>
              </a:solidFill>
              <a:latin typeface="Helvetica Neue Light" charset="0"/>
              <a:ea typeface="Helvetica Neue Light" charset="0"/>
              <a:cs typeface="Helvetica Neue Light" charset="0"/>
            </a:endParaRPr>
          </a:p>
          <a:p>
            <a:r>
              <a:rPr lang="en-US" i="1" dirty="0">
                <a:latin typeface="Helvetica Neue Light" charset="0"/>
                <a:ea typeface="Helvetica Neue Light" charset="0"/>
                <a:cs typeface="Helvetica Neue Light" charset="0"/>
              </a:rPr>
              <a:t>q &lt; p</a:t>
            </a:r>
          </a:p>
        </p:txBody>
      </p:sp>
      <p:sp>
        <p:nvSpPr>
          <p:cNvPr id="9" name="TextBox 8">
            <a:extLst>
              <a:ext uri="{FF2B5EF4-FFF2-40B4-BE49-F238E27FC236}">
                <a16:creationId xmlns:a16="http://schemas.microsoft.com/office/drawing/2014/main" id="{4A3B1825-7B30-6F4C-94C4-6F3377B1E05F}"/>
              </a:ext>
            </a:extLst>
          </p:cNvPr>
          <p:cNvSpPr txBox="1"/>
          <p:nvPr/>
        </p:nvSpPr>
        <p:spPr>
          <a:xfrm>
            <a:off x="4890851" y="4413169"/>
            <a:ext cx="914400" cy="394595"/>
          </a:xfrm>
          <a:prstGeom prst="rect">
            <a:avLst/>
          </a:prstGeom>
          <a:noFill/>
        </p:spPr>
        <p:txBody>
          <a:bodyPr wrap="square" rtlCol="0">
            <a:spAutoFit/>
          </a:bodyPr>
          <a:lstStyle/>
          <a:p>
            <a:r>
              <a:rPr lang="en-US" b="1" i="1" dirty="0">
                <a:solidFill>
                  <a:srgbClr val="FF0000"/>
                </a:solidFill>
                <a:latin typeface="Helvetica Neue Light" charset="0"/>
                <a:ea typeface="Helvetica Neue Light" charset="0"/>
                <a:cs typeface="Helvetica Neue Light" charset="0"/>
              </a:rPr>
              <a:t>R</a:t>
            </a:r>
            <a:r>
              <a:rPr lang="en-US" b="1" i="1" baseline="30000" dirty="0">
                <a:solidFill>
                  <a:srgbClr val="FF0000"/>
                </a:solidFill>
                <a:latin typeface="Helvetica Neue Light" charset="0"/>
                <a:ea typeface="Helvetica Neue Light" charset="0"/>
                <a:cs typeface="Helvetica Neue Light" charset="0"/>
              </a:rPr>
              <a:t>m</a:t>
            </a:r>
          </a:p>
        </p:txBody>
      </p:sp>
      <p:pic>
        <p:nvPicPr>
          <p:cNvPr id="13" name="Picture 12">
            <a:extLst>
              <a:ext uri="{FF2B5EF4-FFF2-40B4-BE49-F238E27FC236}">
                <a16:creationId xmlns:a16="http://schemas.microsoft.com/office/drawing/2014/main" id="{90FC8496-E4DC-5348-A92D-F88BEF5DB4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13661" y="5567440"/>
            <a:ext cx="584965" cy="281375"/>
          </a:xfrm>
          <a:prstGeom prst="rect">
            <a:avLst/>
          </a:prstGeom>
        </p:spPr>
      </p:pic>
      <p:sp>
        <p:nvSpPr>
          <p:cNvPr id="14" name="TextBox 13">
            <a:extLst>
              <a:ext uri="{FF2B5EF4-FFF2-40B4-BE49-F238E27FC236}">
                <a16:creationId xmlns:a16="http://schemas.microsoft.com/office/drawing/2014/main" id="{08F26AFC-903D-0D42-A066-E412223165C7}"/>
              </a:ext>
            </a:extLst>
          </p:cNvPr>
          <p:cNvSpPr txBox="1"/>
          <p:nvPr/>
        </p:nvSpPr>
        <p:spPr>
          <a:xfrm>
            <a:off x="6096001" y="4402478"/>
            <a:ext cx="914400" cy="394595"/>
          </a:xfrm>
          <a:prstGeom prst="rect">
            <a:avLst/>
          </a:prstGeom>
          <a:noFill/>
        </p:spPr>
        <p:txBody>
          <a:bodyPr wrap="square" rtlCol="0">
            <a:spAutoFit/>
          </a:bodyPr>
          <a:lstStyle/>
          <a:p>
            <a:r>
              <a:rPr lang="en-US" b="1" i="1" dirty="0" err="1">
                <a:solidFill>
                  <a:srgbClr val="FF0000"/>
                </a:solidFill>
                <a:latin typeface="Helvetica Neue Light" charset="0"/>
                <a:ea typeface="Helvetica Neue Light" charset="0"/>
                <a:cs typeface="Helvetica Neue Light" charset="0"/>
              </a:rPr>
              <a:t>R</a:t>
            </a:r>
            <a:r>
              <a:rPr lang="en-US" b="1" i="1" baseline="30000" dirty="0" err="1">
                <a:solidFill>
                  <a:srgbClr val="FF0000"/>
                </a:solidFill>
                <a:latin typeface="Helvetica Neue Light" charset="0"/>
                <a:ea typeface="Helvetica Neue Light" charset="0"/>
                <a:cs typeface="Helvetica Neue Light" charset="0"/>
              </a:rPr>
              <a:t>k</a:t>
            </a:r>
            <a:endParaRPr lang="en-US" b="1" i="1" baseline="30000" dirty="0">
              <a:solidFill>
                <a:srgbClr val="FF0000"/>
              </a:solidFill>
              <a:latin typeface="Helvetica Neue Light" charset="0"/>
              <a:ea typeface="Helvetica Neue Light" charset="0"/>
              <a:cs typeface="Helvetica Neue Light" charset="0"/>
            </a:endParaRPr>
          </a:p>
        </p:txBody>
      </p:sp>
      <p:sp>
        <p:nvSpPr>
          <p:cNvPr id="15" name="TextBox 14">
            <a:extLst>
              <a:ext uri="{FF2B5EF4-FFF2-40B4-BE49-F238E27FC236}">
                <a16:creationId xmlns:a16="http://schemas.microsoft.com/office/drawing/2014/main" id="{E04B9E3B-CACF-8444-B871-3F48679C1719}"/>
              </a:ext>
            </a:extLst>
          </p:cNvPr>
          <p:cNvSpPr txBox="1"/>
          <p:nvPr/>
        </p:nvSpPr>
        <p:spPr>
          <a:xfrm>
            <a:off x="6934201" y="4402477"/>
            <a:ext cx="914400" cy="394595"/>
          </a:xfrm>
          <a:prstGeom prst="rect">
            <a:avLst/>
          </a:prstGeom>
          <a:noFill/>
        </p:spPr>
        <p:txBody>
          <a:bodyPr wrap="square" rtlCol="0">
            <a:spAutoFit/>
          </a:bodyPr>
          <a:lstStyle/>
          <a:p>
            <a:r>
              <a:rPr lang="en-US" b="1" i="1" dirty="0" err="1">
                <a:solidFill>
                  <a:srgbClr val="FF0000"/>
                </a:solidFill>
                <a:latin typeface="Helvetica Neue Light" charset="0"/>
                <a:ea typeface="Helvetica Neue Light" charset="0"/>
                <a:cs typeface="Helvetica Neue Light" charset="0"/>
              </a:rPr>
              <a:t>R</a:t>
            </a:r>
            <a:r>
              <a:rPr lang="en-US" b="1" i="1" baseline="30000" dirty="0" err="1">
                <a:solidFill>
                  <a:srgbClr val="FF0000"/>
                </a:solidFill>
                <a:latin typeface="Helvetica Neue Light" charset="0"/>
                <a:ea typeface="Helvetica Neue Light" charset="0"/>
                <a:cs typeface="Helvetica Neue Light" charset="0"/>
              </a:rPr>
              <a:t>k</a:t>
            </a:r>
            <a:endParaRPr lang="en-US" b="1" i="1" baseline="30000" dirty="0">
              <a:solidFill>
                <a:srgbClr val="FF0000"/>
              </a:solidFill>
              <a:latin typeface="Helvetica Neue Light" charset="0"/>
              <a:ea typeface="Helvetica Neue Light" charset="0"/>
              <a:cs typeface="Helvetica Neue Light" charset="0"/>
            </a:endParaRPr>
          </a:p>
        </p:txBody>
      </p:sp>
    </p:spTree>
    <p:extLst>
      <p:ext uri="{BB962C8B-B14F-4D97-AF65-F5344CB8AC3E}">
        <p14:creationId xmlns:p14="http://schemas.microsoft.com/office/powerpoint/2010/main" val="34021999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63558B-116C-AB4E-99DF-DB32C854BEB9}"/>
              </a:ext>
            </a:extLst>
          </p:cNvPr>
          <p:cNvSpPr>
            <a:spLocks noGrp="1"/>
          </p:cNvSpPr>
          <p:nvPr>
            <p:ph type="title"/>
          </p:nvPr>
        </p:nvSpPr>
        <p:spPr/>
        <p:txBody>
          <a:bodyPr/>
          <a:lstStyle/>
          <a:p>
            <a:r>
              <a:rPr lang="en-US" dirty="0"/>
              <a:t>Few points</a:t>
            </a:r>
          </a:p>
        </p:txBody>
      </p:sp>
      <p:sp>
        <p:nvSpPr>
          <p:cNvPr id="3" name="Content Placeholder 2">
            <a:extLst>
              <a:ext uri="{FF2B5EF4-FFF2-40B4-BE49-F238E27FC236}">
                <a16:creationId xmlns:a16="http://schemas.microsoft.com/office/drawing/2014/main" id="{36928043-AB4E-2E44-AABC-58A823765B89}"/>
              </a:ext>
            </a:extLst>
          </p:cNvPr>
          <p:cNvSpPr>
            <a:spLocks noGrp="1"/>
          </p:cNvSpPr>
          <p:nvPr>
            <p:ph idx="1"/>
          </p:nvPr>
        </p:nvSpPr>
        <p:spPr>
          <a:xfrm>
            <a:off x="457201" y="1305320"/>
            <a:ext cx="8229600" cy="5181600"/>
          </a:xfrm>
        </p:spPr>
        <p:txBody>
          <a:bodyPr>
            <a:normAutofit fontScale="92500" lnSpcReduction="10000"/>
          </a:bodyPr>
          <a:lstStyle/>
          <a:p>
            <a:r>
              <a:rPr lang="en-US" dirty="0"/>
              <a:t>With the above model, there could be more than one prototype per class</a:t>
            </a:r>
          </a:p>
          <a:p>
            <a:endParaRPr lang="en-US" dirty="0"/>
          </a:p>
          <a:p>
            <a:r>
              <a:rPr lang="en-US" dirty="0"/>
              <a:t>What if we want only one prototype per class?</a:t>
            </a:r>
          </a:p>
          <a:p>
            <a:pPr lvl="1"/>
            <a:r>
              <a:rPr lang="en-US" dirty="0"/>
              <a:t>Choose m = K</a:t>
            </a:r>
          </a:p>
          <a:p>
            <a:pPr lvl="1"/>
            <a:r>
              <a:rPr lang="en-US" dirty="0"/>
              <a:t>Constrain the matrix W to have only non-zero entry per row</a:t>
            </a:r>
          </a:p>
          <a:p>
            <a:pPr lvl="1"/>
            <a:endParaRPr lang="en-US" dirty="0"/>
          </a:p>
          <a:p>
            <a:r>
              <a:rPr lang="en-US" dirty="0"/>
              <a:t>More realistic to have more than one prototype per class</a:t>
            </a:r>
          </a:p>
          <a:p>
            <a:endParaRPr lang="en-US" dirty="0"/>
          </a:p>
          <a:p>
            <a:r>
              <a:rPr lang="en-US" dirty="0"/>
              <a:t>What do you think about the sign of entries in </a:t>
            </a:r>
            <a:r>
              <a:rPr lang="en-US" i="1" dirty="0"/>
              <a:t>W</a:t>
            </a:r>
            <a:r>
              <a:rPr lang="en-US" dirty="0"/>
              <a:t> matrix?</a:t>
            </a:r>
          </a:p>
          <a:p>
            <a:pPr lvl="1"/>
            <a:r>
              <a:rPr lang="en-US" dirty="0"/>
              <a:t>Should they be positive/negative?</a:t>
            </a:r>
          </a:p>
          <a:p>
            <a:pPr lvl="1"/>
            <a:endParaRPr lang="en-US" dirty="0"/>
          </a:p>
        </p:txBody>
      </p:sp>
      <p:sp>
        <p:nvSpPr>
          <p:cNvPr id="4" name="Slide Number Placeholder 3">
            <a:extLst>
              <a:ext uri="{FF2B5EF4-FFF2-40B4-BE49-F238E27FC236}">
                <a16:creationId xmlns:a16="http://schemas.microsoft.com/office/drawing/2014/main" id="{C9046D4D-9C64-CB4E-91BC-9980F8502632}"/>
              </a:ext>
            </a:extLst>
          </p:cNvPr>
          <p:cNvSpPr>
            <a:spLocks noGrp="1"/>
          </p:cNvSpPr>
          <p:nvPr>
            <p:ph type="sldNum" sz="quarter" idx="12"/>
          </p:nvPr>
        </p:nvSpPr>
        <p:spPr/>
        <p:txBody>
          <a:bodyPr/>
          <a:lstStyle/>
          <a:p>
            <a:fld id="{4D267013-DFFC-4352-B274-32112D0CCE19}" type="slidenum">
              <a:rPr lang="en-US" smtClean="0"/>
              <a:pPr/>
              <a:t>22</a:t>
            </a:fld>
            <a:endParaRPr lang="en-US" dirty="0"/>
          </a:p>
        </p:txBody>
      </p:sp>
    </p:spTree>
    <p:extLst>
      <p:ext uri="{BB962C8B-B14F-4D97-AF65-F5344CB8AC3E}">
        <p14:creationId xmlns:p14="http://schemas.microsoft.com/office/powerpoint/2010/main" val="1936911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475880-7B08-504C-87C1-FD543266F26A}"/>
              </a:ext>
            </a:extLst>
          </p:cNvPr>
          <p:cNvSpPr>
            <a:spLocks noGrp="1"/>
          </p:cNvSpPr>
          <p:nvPr>
            <p:ph type="title"/>
          </p:nvPr>
        </p:nvSpPr>
        <p:spPr/>
        <p:txBody>
          <a:bodyPr/>
          <a:lstStyle/>
          <a:p>
            <a:r>
              <a:rPr lang="en-US" dirty="0"/>
              <a:t>Advantages of Proposed Architecture</a:t>
            </a:r>
          </a:p>
        </p:txBody>
      </p:sp>
      <p:sp>
        <p:nvSpPr>
          <p:cNvPr id="3" name="Content Placeholder 2">
            <a:extLst>
              <a:ext uri="{FF2B5EF4-FFF2-40B4-BE49-F238E27FC236}">
                <a16:creationId xmlns:a16="http://schemas.microsoft.com/office/drawing/2014/main" id="{51D6CDB3-0858-7345-8760-C5A4056E6288}"/>
              </a:ext>
            </a:extLst>
          </p:cNvPr>
          <p:cNvSpPr>
            <a:spLocks noGrp="1"/>
          </p:cNvSpPr>
          <p:nvPr>
            <p:ph idx="1"/>
          </p:nvPr>
        </p:nvSpPr>
        <p:spPr/>
        <p:txBody>
          <a:bodyPr/>
          <a:lstStyle/>
          <a:p>
            <a:r>
              <a:rPr lang="en-US" dirty="0"/>
              <a:t>Automatically learns useful features</a:t>
            </a:r>
          </a:p>
          <a:p>
            <a:pPr lvl="1"/>
            <a:r>
              <a:rPr lang="en-US" dirty="0"/>
              <a:t>Non-linear dimensional reduction</a:t>
            </a:r>
          </a:p>
          <a:p>
            <a:pPr lvl="1"/>
            <a:r>
              <a:rPr lang="en-US" dirty="0"/>
              <a:t>Suitable for high-dimensional data such as images</a:t>
            </a:r>
          </a:p>
          <a:p>
            <a:pPr lvl="1"/>
            <a:endParaRPr lang="en-US" dirty="0"/>
          </a:p>
          <a:p>
            <a:r>
              <a:rPr lang="en-US" dirty="0"/>
              <a:t>Prototypes vectors can be decoded and visualized</a:t>
            </a:r>
          </a:p>
          <a:p>
            <a:pPr lvl="1"/>
            <a:r>
              <a:rPr lang="en-US" dirty="0"/>
              <a:t>Same latent space as encoded inputs</a:t>
            </a:r>
          </a:p>
          <a:p>
            <a:pPr lvl="1"/>
            <a:endParaRPr lang="en-US" dirty="0"/>
          </a:p>
          <a:p>
            <a:r>
              <a:rPr lang="en-US" dirty="0"/>
              <a:t>Ability to interpret without post-hoc analysis</a:t>
            </a:r>
          </a:p>
        </p:txBody>
      </p:sp>
      <p:sp>
        <p:nvSpPr>
          <p:cNvPr id="4" name="Slide Number Placeholder 3">
            <a:extLst>
              <a:ext uri="{FF2B5EF4-FFF2-40B4-BE49-F238E27FC236}">
                <a16:creationId xmlns:a16="http://schemas.microsoft.com/office/drawing/2014/main" id="{2AE40212-EB35-8749-8C12-1F6AE99B6C0C}"/>
              </a:ext>
            </a:extLst>
          </p:cNvPr>
          <p:cNvSpPr>
            <a:spLocks noGrp="1"/>
          </p:cNvSpPr>
          <p:nvPr>
            <p:ph type="sldNum" sz="quarter" idx="12"/>
          </p:nvPr>
        </p:nvSpPr>
        <p:spPr/>
        <p:txBody>
          <a:bodyPr/>
          <a:lstStyle/>
          <a:p>
            <a:fld id="{4D267013-DFFC-4352-B274-32112D0CCE19}" type="slidenum">
              <a:rPr lang="en-US" smtClean="0"/>
              <a:pPr/>
              <a:t>23</a:t>
            </a:fld>
            <a:endParaRPr lang="en-US" dirty="0"/>
          </a:p>
        </p:txBody>
      </p:sp>
    </p:spTree>
    <p:extLst>
      <p:ext uri="{BB962C8B-B14F-4D97-AF65-F5344CB8AC3E}">
        <p14:creationId xmlns:p14="http://schemas.microsoft.com/office/powerpoint/2010/main" val="1215648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03EBBD-740F-7245-A79D-6AA883C60E24}"/>
              </a:ext>
            </a:extLst>
          </p:cNvPr>
          <p:cNvSpPr>
            <a:spLocks noGrp="1"/>
          </p:cNvSpPr>
          <p:nvPr>
            <p:ph type="title"/>
          </p:nvPr>
        </p:nvSpPr>
        <p:spPr/>
        <p:txBody>
          <a:bodyPr/>
          <a:lstStyle/>
          <a:p>
            <a:r>
              <a:rPr lang="en-US" dirty="0"/>
              <a:t>Cost Function</a:t>
            </a:r>
          </a:p>
        </p:txBody>
      </p:sp>
      <p:sp>
        <p:nvSpPr>
          <p:cNvPr id="3" name="Content Placeholder 2">
            <a:extLst>
              <a:ext uri="{FF2B5EF4-FFF2-40B4-BE49-F238E27FC236}">
                <a16:creationId xmlns:a16="http://schemas.microsoft.com/office/drawing/2014/main" id="{B73DF2CE-5E65-3847-B4B8-A5A6E4E4F329}"/>
              </a:ext>
            </a:extLst>
          </p:cNvPr>
          <p:cNvSpPr>
            <a:spLocks noGrp="1"/>
          </p:cNvSpPr>
          <p:nvPr>
            <p:ph idx="1"/>
          </p:nvPr>
        </p:nvSpPr>
        <p:spPr/>
        <p:txBody>
          <a:bodyPr/>
          <a:lstStyle/>
          <a:p>
            <a:r>
              <a:rPr lang="en-US" dirty="0"/>
              <a:t>Cross entropy loss</a:t>
            </a:r>
          </a:p>
          <a:p>
            <a:endParaRPr lang="en-US" dirty="0"/>
          </a:p>
          <a:p>
            <a:endParaRPr lang="en-US" dirty="0"/>
          </a:p>
          <a:p>
            <a:endParaRPr lang="en-US" dirty="0"/>
          </a:p>
          <a:p>
            <a:endParaRPr lang="en-US" dirty="0"/>
          </a:p>
          <a:p>
            <a:r>
              <a:rPr lang="en-US" dirty="0"/>
              <a:t>Reconstruction error  </a:t>
            </a:r>
          </a:p>
        </p:txBody>
      </p:sp>
      <p:sp>
        <p:nvSpPr>
          <p:cNvPr id="4" name="Slide Number Placeholder 3">
            <a:extLst>
              <a:ext uri="{FF2B5EF4-FFF2-40B4-BE49-F238E27FC236}">
                <a16:creationId xmlns:a16="http://schemas.microsoft.com/office/drawing/2014/main" id="{F3A35CAE-E371-B443-B521-7C3CA32F72F4}"/>
              </a:ext>
            </a:extLst>
          </p:cNvPr>
          <p:cNvSpPr>
            <a:spLocks noGrp="1"/>
          </p:cNvSpPr>
          <p:nvPr>
            <p:ph type="sldNum" sz="quarter" idx="12"/>
          </p:nvPr>
        </p:nvSpPr>
        <p:spPr/>
        <p:txBody>
          <a:bodyPr/>
          <a:lstStyle/>
          <a:p>
            <a:fld id="{4D267013-DFFC-4352-B274-32112D0CCE19}" type="slidenum">
              <a:rPr lang="en-US" smtClean="0"/>
              <a:pPr/>
              <a:t>24</a:t>
            </a:fld>
            <a:endParaRPr lang="en-US" dirty="0"/>
          </a:p>
        </p:txBody>
      </p:sp>
      <p:pic>
        <p:nvPicPr>
          <p:cNvPr id="6" name="Picture 5">
            <a:extLst>
              <a:ext uri="{FF2B5EF4-FFF2-40B4-BE49-F238E27FC236}">
                <a16:creationId xmlns:a16="http://schemas.microsoft.com/office/drawing/2014/main" id="{47BF6890-077B-6A45-B99D-67D07596ED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9449" y="2286000"/>
            <a:ext cx="7785100" cy="1422400"/>
          </a:xfrm>
          <a:prstGeom prst="rect">
            <a:avLst/>
          </a:prstGeom>
        </p:spPr>
      </p:pic>
      <p:pic>
        <p:nvPicPr>
          <p:cNvPr id="8" name="Picture 7">
            <a:extLst>
              <a:ext uri="{FF2B5EF4-FFF2-40B4-BE49-F238E27FC236}">
                <a16:creationId xmlns:a16="http://schemas.microsoft.com/office/drawing/2014/main" id="{20FE468F-E3DD-4E48-87D6-5458575680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3000" y="4667945"/>
            <a:ext cx="6146800" cy="1206500"/>
          </a:xfrm>
          <a:prstGeom prst="rect">
            <a:avLst/>
          </a:prstGeom>
        </p:spPr>
      </p:pic>
    </p:spTree>
    <p:extLst>
      <p:ext uri="{BB962C8B-B14F-4D97-AF65-F5344CB8AC3E}">
        <p14:creationId xmlns:p14="http://schemas.microsoft.com/office/powerpoint/2010/main" val="38742440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C9D75C-D939-CE42-BEA8-BCAEA174CCBE}"/>
              </a:ext>
            </a:extLst>
          </p:cNvPr>
          <p:cNvSpPr>
            <a:spLocks noGrp="1"/>
          </p:cNvSpPr>
          <p:nvPr>
            <p:ph type="title"/>
          </p:nvPr>
        </p:nvSpPr>
        <p:spPr/>
        <p:txBody>
          <a:bodyPr/>
          <a:lstStyle/>
          <a:p>
            <a:r>
              <a:rPr lang="en-US" dirty="0"/>
              <a:t>Cost Function: Interpretability </a:t>
            </a:r>
            <a:r>
              <a:rPr lang="en-US" dirty="0" err="1"/>
              <a:t>Regularizers</a:t>
            </a:r>
            <a:endParaRPr lang="en-US" dirty="0"/>
          </a:p>
        </p:txBody>
      </p:sp>
      <p:pic>
        <p:nvPicPr>
          <p:cNvPr id="6" name="Content Placeholder 5">
            <a:extLst>
              <a:ext uri="{FF2B5EF4-FFF2-40B4-BE49-F238E27FC236}">
                <a16:creationId xmlns:a16="http://schemas.microsoft.com/office/drawing/2014/main" id="{0F512CF2-F785-6443-ABAB-F10F4C88ABE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68349" y="1828800"/>
            <a:ext cx="7607300" cy="2298700"/>
          </a:xfrm>
        </p:spPr>
      </p:pic>
      <p:sp>
        <p:nvSpPr>
          <p:cNvPr id="4" name="Slide Number Placeholder 3">
            <a:extLst>
              <a:ext uri="{FF2B5EF4-FFF2-40B4-BE49-F238E27FC236}">
                <a16:creationId xmlns:a16="http://schemas.microsoft.com/office/drawing/2014/main" id="{58D62452-7913-B848-9B3F-4C8114CDCE18}"/>
              </a:ext>
            </a:extLst>
          </p:cNvPr>
          <p:cNvSpPr>
            <a:spLocks noGrp="1"/>
          </p:cNvSpPr>
          <p:nvPr>
            <p:ph type="sldNum" sz="quarter" idx="12"/>
          </p:nvPr>
        </p:nvSpPr>
        <p:spPr/>
        <p:txBody>
          <a:bodyPr/>
          <a:lstStyle/>
          <a:p>
            <a:fld id="{4D267013-DFFC-4352-B274-32112D0CCE19}" type="slidenum">
              <a:rPr lang="en-US" smtClean="0"/>
              <a:pPr/>
              <a:t>25</a:t>
            </a:fld>
            <a:endParaRPr lang="en-US" dirty="0"/>
          </a:p>
        </p:txBody>
      </p:sp>
      <p:cxnSp>
        <p:nvCxnSpPr>
          <p:cNvPr id="8" name="Straight Arrow Connector 7">
            <a:extLst>
              <a:ext uri="{FF2B5EF4-FFF2-40B4-BE49-F238E27FC236}">
                <a16:creationId xmlns:a16="http://schemas.microsoft.com/office/drawing/2014/main" id="{F5BACC70-01F5-254E-9B0D-DE87E6C27048}"/>
              </a:ext>
            </a:extLst>
          </p:cNvPr>
          <p:cNvCxnSpPr>
            <a:cxnSpLocks/>
          </p:cNvCxnSpPr>
          <p:nvPr/>
        </p:nvCxnSpPr>
        <p:spPr>
          <a:xfrm flipH="1">
            <a:off x="606290" y="2590800"/>
            <a:ext cx="1298710" cy="222250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9AB6129D-46D4-F046-8EF0-99EC42DFBC79}"/>
              </a:ext>
            </a:extLst>
          </p:cNvPr>
          <p:cNvCxnSpPr>
            <a:cxnSpLocks/>
          </p:cNvCxnSpPr>
          <p:nvPr/>
        </p:nvCxnSpPr>
        <p:spPr>
          <a:xfrm flipH="1">
            <a:off x="6553200" y="3886200"/>
            <a:ext cx="1" cy="183342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F51E335D-BE72-844A-B7D1-18B8988F1659}"/>
              </a:ext>
            </a:extLst>
          </p:cNvPr>
          <p:cNvSpPr txBox="1"/>
          <p:nvPr/>
        </p:nvSpPr>
        <p:spPr>
          <a:xfrm>
            <a:off x="228600" y="5022770"/>
            <a:ext cx="5979779" cy="696857"/>
          </a:xfrm>
          <a:prstGeom prst="rect">
            <a:avLst/>
          </a:prstGeom>
          <a:noFill/>
        </p:spPr>
        <p:txBody>
          <a:bodyPr wrap="none" rtlCol="0">
            <a:spAutoFit/>
          </a:bodyPr>
          <a:lstStyle/>
          <a:p>
            <a:r>
              <a:rPr lang="en-US" dirty="0">
                <a:latin typeface="Helvetica Neue Light" charset="0"/>
                <a:ea typeface="Helvetica Neue Light" charset="0"/>
                <a:cs typeface="Helvetica Neue Light" charset="0"/>
              </a:rPr>
              <a:t>Each prototype vector should be as close as possible</a:t>
            </a:r>
          </a:p>
          <a:p>
            <a:r>
              <a:rPr lang="en-US" dirty="0">
                <a:latin typeface="Helvetica Neue Light" charset="0"/>
                <a:ea typeface="Helvetica Neue Light" charset="0"/>
                <a:cs typeface="Helvetica Neue Light" charset="0"/>
              </a:rPr>
              <a:t>to at least one training example</a:t>
            </a:r>
          </a:p>
        </p:txBody>
      </p:sp>
      <p:sp>
        <p:nvSpPr>
          <p:cNvPr id="15" name="TextBox 14">
            <a:extLst>
              <a:ext uri="{FF2B5EF4-FFF2-40B4-BE49-F238E27FC236}">
                <a16:creationId xmlns:a16="http://schemas.microsoft.com/office/drawing/2014/main" id="{C2758419-2527-9A4C-8FD1-F9008088AAB5}"/>
              </a:ext>
            </a:extLst>
          </p:cNvPr>
          <p:cNvSpPr txBox="1"/>
          <p:nvPr/>
        </p:nvSpPr>
        <p:spPr>
          <a:xfrm>
            <a:off x="3563311" y="5909454"/>
            <a:ext cx="5073825" cy="696857"/>
          </a:xfrm>
          <a:prstGeom prst="rect">
            <a:avLst/>
          </a:prstGeom>
          <a:noFill/>
        </p:spPr>
        <p:txBody>
          <a:bodyPr wrap="none" rtlCol="0">
            <a:spAutoFit/>
          </a:bodyPr>
          <a:lstStyle/>
          <a:p>
            <a:r>
              <a:rPr lang="en-US" dirty="0">
                <a:latin typeface="Helvetica Neue Light" charset="0"/>
                <a:ea typeface="Helvetica Neue Light" charset="0"/>
                <a:cs typeface="Helvetica Neue Light" charset="0"/>
              </a:rPr>
              <a:t>Each training example should be as close as </a:t>
            </a:r>
          </a:p>
          <a:p>
            <a:r>
              <a:rPr lang="en-US" dirty="0">
                <a:latin typeface="Helvetica Neue Light" charset="0"/>
                <a:ea typeface="Helvetica Neue Light" charset="0"/>
                <a:cs typeface="Helvetica Neue Light" charset="0"/>
              </a:rPr>
              <a:t>possible to one prototype</a:t>
            </a:r>
          </a:p>
        </p:txBody>
      </p:sp>
    </p:spTree>
    <p:extLst>
      <p:ext uri="{BB962C8B-B14F-4D97-AF65-F5344CB8AC3E}">
        <p14:creationId xmlns:p14="http://schemas.microsoft.com/office/powerpoint/2010/main" val="1057468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EA6184-9F51-9B46-86A6-A1885DD6A820}"/>
              </a:ext>
            </a:extLst>
          </p:cNvPr>
          <p:cNvSpPr>
            <a:spLocks noGrp="1"/>
          </p:cNvSpPr>
          <p:nvPr>
            <p:ph type="title"/>
          </p:nvPr>
        </p:nvSpPr>
        <p:spPr/>
        <p:txBody>
          <a:bodyPr/>
          <a:lstStyle/>
          <a:p>
            <a:r>
              <a:rPr lang="en-US" dirty="0"/>
              <a:t>Cost Function</a:t>
            </a:r>
          </a:p>
        </p:txBody>
      </p:sp>
      <p:pic>
        <p:nvPicPr>
          <p:cNvPr id="6" name="Content Placeholder 5">
            <a:extLst>
              <a:ext uri="{FF2B5EF4-FFF2-40B4-BE49-F238E27FC236}">
                <a16:creationId xmlns:a16="http://schemas.microsoft.com/office/drawing/2014/main" id="{B2668427-488E-EE48-8A30-1AC5D01AB4E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66800" y="2438400"/>
            <a:ext cx="6756400" cy="1600200"/>
          </a:xfrm>
        </p:spPr>
      </p:pic>
      <p:sp>
        <p:nvSpPr>
          <p:cNvPr id="4" name="Slide Number Placeholder 3">
            <a:extLst>
              <a:ext uri="{FF2B5EF4-FFF2-40B4-BE49-F238E27FC236}">
                <a16:creationId xmlns:a16="http://schemas.microsoft.com/office/drawing/2014/main" id="{147B6634-A6B8-AB41-A123-68205DFEE66D}"/>
              </a:ext>
            </a:extLst>
          </p:cNvPr>
          <p:cNvSpPr>
            <a:spLocks noGrp="1"/>
          </p:cNvSpPr>
          <p:nvPr>
            <p:ph type="sldNum" sz="quarter" idx="12"/>
          </p:nvPr>
        </p:nvSpPr>
        <p:spPr/>
        <p:txBody>
          <a:bodyPr/>
          <a:lstStyle/>
          <a:p>
            <a:fld id="{4D267013-DFFC-4352-B274-32112D0CCE19}" type="slidenum">
              <a:rPr lang="en-US" smtClean="0"/>
              <a:pPr/>
              <a:t>26</a:t>
            </a:fld>
            <a:endParaRPr lang="en-US" dirty="0"/>
          </a:p>
        </p:txBody>
      </p:sp>
    </p:spTree>
    <p:extLst>
      <p:ext uri="{BB962C8B-B14F-4D97-AF65-F5344CB8AC3E}">
        <p14:creationId xmlns:p14="http://schemas.microsoft.com/office/powerpoint/2010/main" val="19107836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D7B0A8-CBDB-A346-AC02-EB15CE05E50E}"/>
              </a:ext>
            </a:extLst>
          </p:cNvPr>
          <p:cNvSpPr>
            <a:spLocks noGrp="1"/>
          </p:cNvSpPr>
          <p:nvPr>
            <p:ph type="title"/>
          </p:nvPr>
        </p:nvSpPr>
        <p:spPr/>
        <p:txBody>
          <a:bodyPr/>
          <a:lstStyle/>
          <a:p>
            <a:r>
              <a:rPr lang="en-US" dirty="0"/>
              <a:t>Neural Networks</a:t>
            </a:r>
          </a:p>
        </p:txBody>
      </p:sp>
      <p:sp>
        <p:nvSpPr>
          <p:cNvPr id="3" name="Content Placeholder 2">
            <a:extLst>
              <a:ext uri="{FF2B5EF4-FFF2-40B4-BE49-F238E27FC236}">
                <a16:creationId xmlns:a16="http://schemas.microsoft.com/office/drawing/2014/main" id="{43ABAAFE-091C-9A41-999A-227DA82F582C}"/>
              </a:ext>
            </a:extLst>
          </p:cNvPr>
          <p:cNvSpPr>
            <a:spLocks noGrp="1"/>
          </p:cNvSpPr>
          <p:nvPr>
            <p:ph idx="1"/>
          </p:nvPr>
        </p:nvSpPr>
        <p:spPr/>
        <p:txBody>
          <a:bodyPr/>
          <a:lstStyle/>
          <a:p>
            <a:r>
              <a:rPr lang="en-US" dirty="0"/>
              <a:t>Step 1: Define architecture</a:t>
            </a:r>
          </a:p>
          <a:p>
            <a:endParaRPr lang="en-US" dirty="0"/>
          </a:p>
          <a:p>
            <a:r>
              <a:rPr lang="en-US" dirty="0"/>
              <a:t>Step 2: Outline cost function </a:t>
            </a:r>
          </a:p>
          <a:p>
            <a:endParaRPr lang="en-US" dirty="0"/>
          </a:p>
          <a:p>
            <a:r>
              <a:rPr lang="en-US" dirty="0"/>
              <a:t>Step 3: Forward pass, compute derivatives, back propagate, update parameters – repeat!</a:t>
            </a:r>
          </a:p>
          <a:p>
            <a:pPr lvl="1"/>
            <a:r>
              <a:rPr lang="en-US" dirty="0"/>
              <a:t>Min functions are not technically differentiable</a:t>
            </a:r>
          </a:p>
          <a:p>
            <a:pPr lvl="1"/>
            <a:r>
              <a:rPr lang="en-US" dirty="0"/>
              <a:t>But, in practice, packages allow it</a:t>
            </a:r>
          </a:p>
          <a:p>
            <a:pPr lvl="1"/>
            <a:r>
              <a:rPr lang="en-US" dirty="0"/>
              <a:t>This is essentially gradient descent</a:t>
            </a:r>
          </a:p>
        </p:txBody>
      </p:sp>
      <p:sp>
        <p:nvSpPr>
          <p:cNvPr id="4" name="Slide Number Placeholder 3">
            <a:extLst>
              <a:ext uri="{FF2B5EF4-FFF2-40B4-BE49-F238E27FC236}">
                <a16:creationId xmlns:a16="http://schemas.microsoft.com/office/drawing/2014/main" id="{6EC067CB-7971-A748-BB3B-B99D286594E4}"/>
              </a:ext>
            </a:extLst>
          </p:cNvPr>
          <p:cNvSpPr>
            <a:spLocks noGrp="1"/>
          </p:cNvSpPr>
          <p:nvPr>
            <p:ph type="sldNum" sz="quarter" idx="12"/>
          </p:nvPr>
        </p:nvSpPr>
        <p:spPr/>
        <p:txBody>
          <a:bodyPr/>
          <a:lstStyle/>
          <a:p>
            <a:fld id="{4D267013-DFFC-4352-B274-32112D0CCE19}" type="slidenum">
              <a:rPr lang="en-US" smtClean="0"/>
              <a:pPr/>
              <a:t>27</a:t>
            </a:fld>
            <a:endParaRPr lang="en-US" dirty="0"/>
          </a:p>
        </p:txBody>
      </p:sp>
      <p:sp>
        <p:nvSpPr>
          <p:cNvPr id="5" name="Rectangle 4">
            <a:extLst>
              <a:ext uri="{FF2B5EF4-FFF2-40B4-BE49-F238E27FC236}">
                <a16:creationId xmlns:a16="http://schemas.microsoft.com/office/drawing/2014/main" id="{C06339EF-C1EB-0749-A19F-C75EA2E80938}"/>
              </a:ext>
            </a:extLst>
          </p:cNvPr>
          <p:cNvSpPr/>
          <p:nvPr/>
        </p:nvSpPr>
        <p:spPr>
          <a:xfrm>
            <a:off x="838199" y="3581400"/>
            <a:ext cx="7848601" cy="990600"/>
          </a:xfrm>
          <a:prstGeom prst="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50556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3A582-3516-0145-9A63-77ECFD1DE464}"/>
              </a:ext>
            </a:extLst>
          </p:cNvPr>
          <p:cNvSpPr>
            <a:spLocks noGrp="1"/>
          </p:cNvSpPr>
          <p:nvPr>
            <p:ph type="title"/>
          </p:nvPr>
        </p:nvSpPr>
        <p:spPr/>
        <p:txBody>
          <a:bodyPr/>
          <a:lstStyle/>
          <a:p>
            <a:r>
              <a:rPr lang="en-US" dirty="0"/>
              <a:t>Intuition Behind Step 3</a:t>
            </a:r>
          </a:p>
        </p:txBody>
      </p:sp>
      <p:sp>
        <p:nvSpPr>
          <p:cNvPr id="3" name="Content Placeholder 2">
            <a:extLst>
              <a:ext uri="{FF2B5EF4-FFF2-40B4-BE49-F238E27FC236}">
                <a16:creationId xmlns:a16="http://schemas.microsoft.com/office/drawing/2014/main" id="{A8B1908E-056A-DC4D-B3B2-FF0829ED62E0}"/>
              </a:ext>
            </a:extLst>
          </p:cNvPr>
          <p:cNvSpPr>
            <a:spLocks noGrp="1"/>
          </p:cNvSpPr>
          <p:nvPr>
            <p:ph idx="1"/>
          </p:nvPr>
        </p:nvSpPr>
        <p:spPr>
          <a:xfrm>
            <a:off x="152400" y="1498601"/>
            <a:ext cx="8534401" cy="5181600"/>
          </a:xfrm>
        </p:spPr>
        <p:txBody>
          <a:bodyPr>
            <a:normAutofit lnSpcReduction="10000"/>
          </a:bodyPr>
          <a:lstStyle/>
          <a:p>
            <a:r>
              <a:rPr lang="en-US" dirty="0"/>
              <a:t>We have weights and other parameters we need to estimate</a:t>
            </a:r>
          </a:p>
          <a:p>
            <a:pPr lvl="1"/>
            <a:r>
              <a:rPr lang="en-US" dirty="0"/>
              <a:t>Initialize those with random values </a:t>
            </a:r>
          </a:p>
          <a:p>
            <a:pPr lvl="1"/>
            <a:endParaRPr lang="en-US" dirty="0"/>
          </a:p>
          <a:p>
            <a:r>
              <a:rPr lang="en-US" dirty="0"/>
              <a:t>Make a forward pass to compute the loss function</a:t>
            </a:r>
          </a:p>
          <a:p>
            <a:endParaRPr lang="en-US" dirty="0"/>
          </a:p>
          <a:p>
            <a:r>
              <a:rPr lang="en-US" dirty="0"/>
              <a:t>Compute and propagate gradients backwards (proportionately) to each node</a:t>
            </a:r>
          </a:p>
          <a:p>
            <a:pPr lvl="1"/>
            <a:r>
              <a:rPr lang="en-US" dirty="0"/>
              <a:t>The goal is to update weights and other parameter values so as to minimize error</a:t>
            </a:r>
          </a:p>
          <a:p>
            <a:pPr lvl="1"/>
            <a:r>
              <a:rPr lang="en-US" dirty="0"/>
              <a:t>How to update? Which direction to move in? How much?</a:t>
            </a:r>
          </a:p>
          <a:p>
            <a:pPr lvl="1"/>
            <a:endParaRPr lang="en-US" dirty="0"/>
          </a:p>
        </p:txBody>
      </p:sp>
      <p:sp>
        <p:nvSpPr>
          <p:cNvPr id="4" name="Slide Number Placeholder 3">
            <a:extLst>
              <a:ext uri="{FF2B5EF4-FFF2-40B4-BE49-F238E27FC236}">
                <a16:creationId xmlns:a16="http://schemas.microsoft.com/office/drawing/2014/main" id="{A94B7294-9912-6047-95ED-CA27C944D621}"/>
              </a:ext>
            </a:extLst>
          </p:cNvPr>
          <p:cNvSpPr>
            <a:spLocks noGrp="1"/>
          </p:cNvSpPr>
          <p:nvPr>
            <p:ph type="sldNum" sz="quarter" idx="12"/>
          </p:nvPr>
        </p:nvSpPr>
        <p:spPr/>
        <p:txBody>
          <a:bodyPr/>
          <a:lstStyle/>
          <a:p>
            <a:fld id="{4D267013-DFFC-4352-B274-32112D0CCE19}" type="slidenum">
              <a:rPr lang="en-US" smtClean="0"/>
              <a:pPr/>
              <a:t>28</a:t>
            </a:fld>
            <a:endParaRPr lang="en-US" dirty="0"/>
          </a:p>
        </p:txBody>
      </p:sp>
    </p:spTree>
    <p:extLst>
      <p:ext uri="{BB962C8B-B14F-4D97-AF65-F5344CB8AC3E}">
        <p14:creationId xmlns:p14="http://schemas.microsoft.com/office/powerpoint/2010/main" val="117850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A9FC55-347A-CB41-BEBE-7C6EC0866609}"/>
              </a:ext>
            </a:extLst>
          </p:cNvPr>
          <p:cNvSpPr>
            <a:spLocks noGrp="1"/>
          </p:cNvSpPr>
          <p:nvPr>
            <p:ph type="title"/>
          </p:nvPr>
        </p:nvSpPr>
        <p:spPr/>
        <p:txBody>
          <a:bodyPr/>
          <a:lstStyle/>
          <a:p>
            <a:r>
              <a:rPr lang="en-US" dirty="0"/>
              <a:t>Backpropagation: Intuition</a:t>
            </a:r>
          </a:p>
        </p:txBody>
      </p:sp>
      <p:pic>
        <p:nvPicPr>
          <p:cNvPr id="6" name="Content Placeholder 5">
            <a:extLst>
              <a:ext uri="{FF2B5EF4-FFF2-40B4-BE49-F238E27FC236}">
                <a16:creationId xmlns:a16="http://schemas.microsoft.com/office/drawing/2014/main" id="{1EB0189E-655E-5B43-966A-0E1161FBE0C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2103846"/>
            <a:ext cx="8229600" cy="3971108"/>
          </a:xfrm>
        </p:spPr>
      </p:pic>
      <p:sp>
        <p:nvSpPr>
          <p:cNvPr id="4" name="Slide Number Placeholder 3">
            <a:extLst>
              <a:ext uri="{FF2B5EF4-FFF2-40B4-BE49-F238E27FC236}">
                <a16:creationId xmlns:a16="http://schemas.microsoft.com/office/drawing/2014/main" id="{EA293155-990D-C742-A660-0256805C960D}"/>
              </a:ext>
            </a:extLst>
          </p:cNvPr>
          <p:cNvSpPr>
            <a:spLocks noGrp="1"/>
          </p:cNvSpPr>
          <p:nvPr>
            <p:ph type="sldNum" sz="quarter" idx="12"/>
          </p:nvPr>
        </p:nvSpPr>
        <p:spPr/>
        <p:txBody>
          <a:bodyPr/>
          <a:lstStyle/>
          <a:p>
            <a:fld id="{4D267013-DFFC-4352-B274-32112D0CCE19}" type="slidenum">
              <a:rPr lang="en-US" smtClean="0"/>
              <a:pPr/>
              <a:t>29</a:t>
            </a:fld>
            <a:endParaRPr lang="en-US" dirty="0"/>
          </a:p>
        </p:txBody>
      </p:sp>
    </p:spTree>
    <p:extLst>
      <p:ext uri="{BB962C8B-B14F-4D97-AF65-F5344CB8AC3E}">
        <p14:creationId xmlns:p14="http://schemas.microsoft.com/office/powerpoint/2010/main" val="26484599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B9587A-141F-8443-9ED0-012EDF11AD13}"/>
              </a:ext>
            </a:extLst>
          </p:cNvPr>
          <p:cNvSpPr>
            <a:spLocks noGrp="1"/>
          </p:cNvSpPr>
          <p:nvPr>
            <p:ph type="title"/>
          </p:nvPr>
        </p:nvSpPr>
        <p:spPr/>
        <p:txBody>
          <a:bodyPr/>
          <a:lstStyle/>
          <a:p>
            <a:r>
              <a:rPr lang="en-US" dirty="0"/>
              <a:t>Announcements</a:t>
            </a:r>
          </a:p>
        </p:txBody>
      </p:sp>
      <p:sp>
        <p:nvSpPr>
          <p:cNvPr id="3" name="Content Placeholder 2">
            <a:extLst>
              <a:ext uri="{FF2B5EF4-FFF2-40B4-BE49-F238E27FC236}">
                <a16:creationId xmlns:a16="http://schemas.microsoft.com/office/drawing/2014/main" id="{E0702650-5345-C745-9BB4-A27A9856D756}"/>
              </a:ext>
            </a:extLst>
          </p:cNvPr>
          <p:cNvSpPr>
            <a:spLocks noGrp="1"/>
          </p:cNvSpPr>
          <p:nvPr>
            <p:ph idx="1"/>
          </p:nvPr>
        </p:nvSpPr>
        <p:spPr/>
        <p:txBody>
          <a:bodyPr>
            <a:normAutofit lnSpcReduction="10000"/>
          </a:bodyPr>
          <a:lstStyle/>
          <a:p>
            <a:r>
              <a:rPr lang="en-US" dirty="0"/>
              <a:t>Homework 1 Due Next Thursday (Oct. 3</a:t>
            </a:r>
            <a:r>
              <a:rPr lang="en-US" baseline="30000" dirty="0"/>
              <a:t>rd</a:t>
            </a:r>
            <a:r>
              <a:rPr lang="en-US" dirty="0"/>
              <a:t>) at 11.59pm </a:t>
            </a:r>
          </a:p>
          <a:p>
            <a:pPr lvl="1"/>
            <a:r>
              <a:rPr lang="en-US" dirty="0"/>
              <a:t>Rest of the deadlines stand as is. </a:t>
            </a:r>
          </a:p>
          <a:p>
            <a:endParaRPr lang="en-US" dirty="0"/>
          </a:p>
          <a:p>
            <a:r>
              <a:rPr lang="en-US" dirty="0"/>
              <a:t>Keep us posted about any questions via canvas or office hours (preferred) or email</a:t>
            </a:r>
          </a:p>
          <a:p>
            <a:endParaRPr lang="en-US" dirty="0"/>
          </a:p>
          <a:p>
            <a:r>
              <a:rPr lang="en-US" dirty="0"/>
              <a:t>Hope all of you submitted CP1 and signed up for paper presentations</a:t>
            </a:r>
          </a:p>
          <a:p>
            <a:endParaRPr lang="en-US" dirty="0"/>
          </a:p>
          <a:p>
            <a:r>
              <a:rPr lang="en-US" dirty="0"/>
              <a:t>HW2  will be out on Monday at 11.59pm ET</a:t>
            </a:r>
          </a:p>
        </p:txBody>
      </p:sp>
      <p:sp>
        <p:nvSpPr>
          <p:cNvPr id="4" name="Slide Number Placeholder 3">
            <a:extLst>
              <a:ext uri="{FF2B5EF4-FFF2-40B4-BE49-F238E27FC236}">
                <a16:creationId xmlns:a16="http://schemas.microsoft.com/office/drawing/2014/main" id="{7AC8266B-3D88-9446-8178-FAB52394F25A}"/>
              </a:ext>
            </a:extLst>
          </p:cNvPr>
          <p:cNvSpPr>
            <a:spLocks noGrp="1"/>
          </p:cNvSpPr>
          <p:nvPr>
            <p:ph type="sldNum" sz="quarter" idx="12"/>
          </p:nvPr>
        </p:nvSpPr>
        <p:spPr/>
        <p:txBody>
          <a:bodyPr/>
          <a:lstStyle/>
          <a:p>
            <a:fld id="{4D267013-DFFC-4352-B274-32112D0CCE19}" type="slidenum">
              <a:rPr lang="en-US" smtClean="0"/>
              <a:pPr/>
              <a:t>3</a:t>
            </a:fld>
            <a:endParaRPr lang="en-US" dirty="0"/>
          </a:p>
        </p:txBody>
      </p:sp>
    </p:spTree>
    <p:extLst>
      <p:ext uri="{BB962C8B-B14F-4D97-AF65-F5344CB8AC3E}">
        <p14:creationId xmlns:p14="http://schemas.microsoft.com/office/powerpoint/2010/main" val="3005719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59AA4C-C180-7342-A334-1E337E5E6C4F}"/>
              </a:ext>
            </a:extLst>
          </p:cNvPr>
          <p:cNvSpPr>
            <a:spLocks noGrp="1"/>
          </p:cNvSpPr>
          <p:nvPr>
            <p:ph type="title"/>
          </p:nvPr>
        </p:nvSpPr>
        <p:spPr/>
        <p:txBody>
          <a:bodyPr/>
          <a:lstStyle/>
          <a:p>
            <a:r>
              <a:rPr lang="en-US" dirty="0"/>
              <a:t>Backpropagation: Intuition</a:t>
            </a:r>
          </a:p>
        </p:txBody>
      </p:sp>
      <p:pic>
        <p:nvPicPr>
          <p:cNvPr id="6" name="Content Placeholder 5">
            <a:extLst>
              <a:ext uri="{FF2B5EF4-FFF2-40B4-BE49-F238E27FC236}">
                <a16:creationId xmlns:a16="http://schemas.microsoft.com/office/drawing/2014/main" id="{4D1DF59D-008A-7D43-9D38-8CCF36CEBF0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2065148"/>
            <a:ext cx="8229600" cy="4048503"/>
          </a:xfrm>
        </p:spPr>
      </p:pic>
      <p:sp>
        <p:nvSpPr>
          <p:cNvPr id="4" name="Slide Number Placeholder 3">
            <a:extLst>
              <a:ext uri="{FF2B5EF4-FFF2-40B4-BE49-F238E27FC236}">
                <a16:creationId xmlns:a16="http://schemas.microsoft.com/office/drawing/2014/main" id="{644CDD59-B57E-FF4D-9861-FE97B091BE87}"/>
              </a:ext>
            </a:extLst>
          </p:cNvPr>
          <p:cNvSpPr>
            <a:spLocks noGrp="1"/>
          </p:cNvSpPr>
          <p:nvPr>
            <p:ph type="sldNum" sz="quarter" idx="12"/>
          </p:nvPr>
        </p:nvSpPr>
        <p:spPr/>
        <p:txBody>
          <a:bodyPr/>
          <a:lstStyle/>
          <a:p>
            <a:fld id="{4D267013-DFFC-4352-B274-32112D0CCE19}" type="slidenum">
              <a:rPr lang="en-US" smtClean="0"/>
              <a:pPr/>
              <a:t>30</a:t>
            </a:fld>
            <a:endParaRPr lang="en-US" dirty="0"/>
          </a:p>
        </p:txBody>
      </p:sp>
    </p:spTree>
    <p:extLst>
      <p:ext uri="{BB962C8B-B14F-4D97-AF65-F5344CB8AC3E}">
        <p14:creationId xmlns:p14="http://schemas.microsoft.com/office/powerpoint/2010/main" val="9331701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561D5A-C2C9-A643-9F3F-E7D8307F3306}"/>
              </a:ext>
            </a:extLst>
          </p:cNvPr>
          <p:cNvSpPr>
            <a:spLocks noGrp="1"/>
          </p:cNvSpPr>
          <p:nvPr>
            <p:ph type="title"/>
          </p:nvPr>
        </p:nvSpPr>
        <p:spPr/>
        <p:txBody>
          <a:bodyPr/>
          <a:lstStyle/>
          <a:p>
            <a:r>
              <a:rPr lang="en-US" dirty="0"/>
              <a:t>Backpropagation: Intuition</a:t>
            </a:r>
          </a:p>
        </p:txBody>
      </p:sp>
      <p:pic>
        <p:nvPicPr>
          <p:cNvPr id="6" name="Content Placeholder 5">
            <a:extLst>
              <a:ext uri="{FF2B5EF4-FFF2-40B4-BE49-F238E27FC236}">
                <a16:creationId xmlns:a16="http://schemas.microsoft.com/office/drawing/2014/main" id="{BF3964B3-62BE-BC44-81EA-0C540B3CCBC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2151490"/>
            <a:ext cx="8229600" cy="3875820"/>
          </a:xfrm>
        </p:spPr>
      </p:pic>
      <p:sp>
        <p:nvSpPr>
          <p:cNvPr id="4" name="Slide Number Placeholder 3">
            <a:extLst>
              <a:ext uri="{FF2B5EF4-FFF2-40B4-BE49-F238E27FC236}">
                <a16:creationId xmlns:a16="http://schemas.microsoft.com/office/drawing/2014/main" id="{0C928F96-B013-6C48-BFA4-1B917F94FEA8}"/>
              </a:ext>
            </a:extLst>
          </p:cNvPr>
          <p:cNvSpPr>
            <a:spLocks noGrp="1"/>
          </p:cNvSpPr>
          <p:nvPr>
            <p:ph type="sldNum" sz="quarter" idx="12"/>
          </p:nvPr>
        </p:nvSpPr>
        <p:spPr/>
        <p:txBody>
          <a:bodyPr/>
          <a:lstStyle/>
          <a:p>
            <a:fld id="{4D267013-DFFC-4352-B274-32112D0CCE19}" type="slidenum">
              <a:rPr lang="en-US" smtClean="0"/>
              <a:pPr/>
              <a:t>31</a:t>
            </a:fld>
            <a:endParaRPr lang="en-US" dirty="0"/>
          </a:p>
        </p:txBody>
      </p:sp>
    </p:spTree>
    <p:extLst>
      <p:ext uri="{BB962C8B-B14F-4D97-AF65-F5344CB8AC3E}">
        <p14:creationId xmlns:p14="http://schemas.microsoft.com/office/powerpoint/2010/main" val="288494228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476D1A-E09E-124A-A00A-BD1E4709F897}"/>
              </a:ext>
            </a:extLst>
          </p:cNvPr>
          <p:cNvSpPr>
            <a:spLocks noGrp="1"/>
          </p:cNvSpPr>
          <p:nvPr>
            <p:ph type="title"/>
          </p:nvPr>
        </p:nvSpPr>
        <p:spPr/>
        <p:txBody>
          <a:bodyPr/>
          <a:lstStyle/>
          <a:p>
            <a:r>
              <a:rPr lang="en-US" dirty="0"/>
              <a:t>Backpropagation: Intuition</a:t>
            </a:r>
          </a:p>
        </p:txBody>
      </p:sp>
      <p:pic>
        <p:nvPicPr>
          <p:cNvPr id="6" name="Content Placeholder 5">
            <a:extLst>
              <a:ext uri="{FF2B5EF4-FFF2-40B4-BE49-F238E27FC236}">
                <a16:creationId xmlns:a16="http://schemas.microsoft.com/office/drawing/2014/main" id="{50DA09AB-0885-A842-87DE-8DD620F4026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2116729"/>
            <a:ext cx="8229600" cy="3945341"/>
          </a:xfrm>
        </p:spPr>
      </p:pic>
      <p:sp>
        <p:nvSpPr>
          <p:cNvPr id="4" name="Slide Number Placeholder 3">
            <a:extLst>
              <a:ext uri="{FF2B5EF4-FFF2-40B4-BE49-F238E27FC236}">
                <a16:creationId xmlns:a16="http://schemas.microsoft.com/office/drawing/2014/main" id="{DD4C607A-6860-6D4C-A234-353F3F92EE39}"/>
              </a:ext>
            </a:extLst>
          </p:cNvPr>
          <p:cNvSpPr>
            <a:spLocks noGrp="1"/>
          </p:cNvSpPr>
          <p:nvPr>
            <p:ph type="sldNum" sz="quarter" idx="12"/>
          </p:nvPr>
        </p:nvSpPr>
        <p:spPr/>
        <p:txBody>
          <a:bodyPr/>
          <a:lstStyle/>
          <a:p>
            <a:fld id="{4D267013-DFFC-4352-B274-32112D0CCE19}" type="slidenum">
              <a:rPr lang="en-US" smtClean="0"/>
              <a:pPr/>
              <a:t>32</a:t>
            </a:fld>
            <a:endParaRPr lang="en-US" dirty="0"/>
          </a:p>
        </p:txBody>
      </p:sp>
      <p:sp>
        <p:nvSpPr>
          <p:cNvPr id="7" name="TextBox 6">
            <a:extLst>
              <a:ext uri="{FF2B5EF4-FFF2-40B4-BE49-F238E27FC236}">
                <a16:creationId xmlns:a16="http://schemas.microsoft.com/office/drawing/2014/main" id="{AE759CC7-0A46-A64F-AFF5-D5197387DABD}"/>
              </a:ext>
            </a:extLst>
          </p:cNvPr>
          <p:cNvSpPr txBox="1"/>
          <p:nvPr/>
        </p:nvSpPr>
        <p:spPr>
          <a:xfrm>
            <a:off x="990600" y="6172200"/>
            <a:ext cx="3958391" cy="394595"/>
          </a:xfrm>
          <a:prstGeom prst="rect">
            <a:avLst/>
          </a:prstGeom>
          <a:noFill/>
        </p:spPr>
        <p:txBody>
          <a:bodyPr wrap="none" rtlCol="0">
            <a:spAutoFit/>
          </a:bodyPr>
          <a:lstStyle/>
          <a:p>
            <a:r>
              <a:rPr lang="en-US" dirty="0">
                <a:latin typeface="Helvetica Neue Light" charset="0"/>
                <a:ea typeface="Helvetica Neue Light" charset="0"/>
                <a:cs typeface="Helvetica Neue Light" charset="0"/>
              </a:rPr>
              <a:t>Local gradient x upstream gradient</a:t>
            </a:r>
          </a:p>
        </p:txBody>
      </p:sp>
    </p:spTree>
    <p:extLst>
      <p:ext uri="{BB962C8B-B14F-4D97-AF65-F5344CB8AC3E}">
        <p14:creationId xmlns:p14="http://schemas.microsoft.com/office/powerpoint/2010/main" val="267018333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8FB6C4-8855-0E48-9D15-B6DD8B2EC431}"/>
              </a:ext>
            </a:extLst>
          </p:cNvPr>
          <p:cNvSpPr>
            <a:spLocks noGrp="1"/>
          </p:cNvSpPr>
          <p:nvPr>
            <p:ph type="title"/>
          </p:nvPr>
        </p:nvSpPr>
        <p:spPr/>
        <p:txBody>
          <a:bodyPr/>
          <a:lstStyle/>
          <a:p>
            <a:r>
              <a:rPr lang="en-US" dirty="0"/>
              <a:t>Backpropagation: Intuition</a:t>
            </a:r>
          </a:p>
        </p:txBody>
      </p:sp>
      <p:pic>
        <p:nvPicPr>
          <p:cNvPr id="6" name="Content Placeholder 5">
            <a:extLst>
              <a:ext uri="{FF2B5EF4-FFF2-40B4-BE49-F238E27FC236}">
                <a16:creationId xmlns:a16="http://schemas.microsoft.com/office/drawing/2014/main" id="{2DAB5681-C49E-594A-9363-3887B7CF017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2082074"/>
            <a:ext cx="8229600" cy="4014651"/>
          </a:xfrm>
        </p:spPr>
      </p:pic>
      <p:sp>
        <p:nvSpPr>
          <p:cNvPr id="4" name="Slide Number Placeholder 3">
            <a:extLst>
              <a:ext uri="{FF2B5EF4-FFF2-40B4-BE49-F238E27FC236}">
                <a16:creationId xmlns:a16="http://schemas.microsoft.com/office/drawing/2014/main" id="{5077758E-7679-6E41-B38F-2DA448E4C7AC}"/>
              </a:ext>
            </a:extLst>
          </p:cNvPr>
          <p:cNvSpPr>
            <a:spLocks noGrp="1"/>
          </p:cNvSpPr>
          <p:nvPr>
            <p:ph type="sldNum" sz="quarter" idx="12"/>
          </p:nvPr>
        </p:nvSpPr>
        <p:spPr/>
        <p:txBody>
          <a:bodyPr/>
          <a:lstStyle/>
          <a:p>
            <a:fld id="{4D267013-DFFC-4352-B274-32112D0CCE19}" type="slidenum">
              <a:rPr lang="en-US" smtClean="0"/>
              <a:pPr/>
              <a:t>33</a:t>
            </a:fld>
            <a:endParaRPr lang="en-US" dirty="0"/>
          </a:p>
        </p:txBody>
      </p:sp>
      <p:sp>
        <p:nvSpPr>
          <p:cNvPr id="7" name="TextBox 6">
            <a:extLst>
              <a:ext uri="{FF2B5EF4-FFF2-40B4-BE49-F238E27FC236}">
                <a16:creationId xmlns:a16="http://schemas.microsoft.com/office/drawing/2014/main" id="{7AAAB4EF-0B7B-2A44-970E-31AC07EB8D3E}"/>
              </a:ext>
            </a:extLst>
          </p:cNvPr>
          <p:cNvSpPr txBox="1"/>
          <p:nvPr/>
        </p:nvSpPr>
        <p:spPr>
          <a:xfrm>
            <a:off x="990600" y="6172200"/>
            <a:ext cx="3958391" cy="394595"/>
          </a:xfrm>
          <a:prstGeom prst="rect">
            <a:avLst/>
          </a:prstGeom>
          <a:noFill/>
        </p:spPr>
        <p:txBody>
          <a:bodyPr wrap="none" rtlCol="0">
            <a:spAutoFit/>
          </a:bodyPr>
          <a:lstStyle/>
          <a:p>
            <a:r>
              <a:rPr lang="en-US" dirty="0">
                <a:latin typeface="Helvetica Neue Light" charset="0"/>
                <a:ea typeface="Helvetica Neue Light" charset="0"/>
                <a:cs typeface="Helvetica Neue Light" charset="0"/>
              </a:rPr>
              <a:t>Local gradient x upstream gradient</a:t>
            </a:r>
          </a:p>
        </p:txBody>
      </p:sp>
    </p:spTree>
    <p:extLst>
      <p:ext uri="{BB962C8B-B14F-4D97-AF65-F5344CB8AC3E}">
        <p14:creationId xmlns:p14="http://schemas.microsoft.com/office/powerpoint/2010/main" val="56238702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CB436F-0053-6B4D-B3CA-AF125779868C}"/>
              </a:ext>
            </a:extLst>
          </p:cNvPr>
          <p:cNvSpPr>
            <a:spLocks noGrp="1"/>
          </p:cNvSpPr>
          <p:nvPr>
            <p:ph type="title"/>
          </p:nvPr>
        </p:nvSpPr>
        <p:spPr/>
        <p:txBody>
          <a:bodyPr/>
          <a:lstStyle/>
          <a:p>
            <a:r>
              <a:rPr lang="en-US" dirty="0"/>
              <a:t>Backpropagation: Example</a:t>
            </a:r>
          </a:p>
        </p:txBody>
      </p:sp>
      <p:pic>
        <p:nvPicPr>
          <p:cNvPr id="6" name="Content Placeholder 5">
            <a:extLst>
              <a:ext uri="{FF2B5EF4-FFF2-40B4-BE49-F238E27FC236}">
                <a16:creationId xmlns:a16="http://schemas.microsoft.com/office/drawing/2014/main" id="{651CB8F3-800D-CC43-9D67-D3C20856F88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2101595"/>
            <a:ext cx="8229600" cy="3975610"/>
          </a:xfrm>
        </p:spPr>
      </p:pic>
      <p:sp>
        <p:nvSpPr>
          <p:cNvPr id="4" name="Slide Number Placeholder 3">
            <a:extLst>
              <a:ext uri="{FF2B5EF4-FFF2-40B4-BE49-F238E27FC236}">
                <a16:creationId xmlns:a16="http://schemas.microsoft.com/office/drawing/2014/main" id="{972E48C1-711A-0F4E-8BEC-EE4257F72451}"/>
              </a:ext>
            </a:extLst>
          </p:cNvPr>
          <p:cNvSpPr>
            <a:spLocks noGrp="1"/>
          </p:cNvSpPr>
          <p:nvPr>
            <p:ph type="sldNum" sz="quarter" idx="12"/>
          </p:nvPr>
        </p:nvSpPr>
        <p:spPr/>
        <p:txBody>
          <a:bodyPr/>
          <a:lstStyle/>
          <a:p>
            <a:fld id="{4D267013-DFFC-4352-B274-32112D0CCE19}" type="slidenum">
              <a:rPr lang="en-US" smtClean="0"/>
              <a:pPr/>
              <a:t>34</a:t>
            </a:fld>
            <a:endParaRPr lang="en-US" dirty="0"/>
          </a:p>
        </p:txBody>
      </p:sp>
    </p:spTree>
    <p:extLst>
      <p:ext uri="{BB962C8B-B14F-4D97-AF65-F5344CB8AC3E}">
        <p14:creationId xmlns:p14="http://schemas.microsoft.com/office/powerpoint/2010/main" val="35200317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CB436F-0053-6B4D-B3CA-AF125779868C}"/>
              </a:ext>
            </a:extLst>
          </p:cNvPr>
          <p:cNvSpPr>
            <a:spLocks noGrp="1"/>
          </p:cNvSpPr>
          <p:nvPr>
            <p:ph type="title"/>
          </p:nvPr>
        </p:nvSpPr>
        <p:spPr/>
        <p:txBody>
          <a:bodyPr/>
          <a:lstStyle/>
          <a:p>
            <a:r>
              <a:rPr lang="en-US" dirty="0"/>
              <a:t>Backpropagation: Example</a:t>
            </a:r>
          </a:p>
        </p:txBody>
      </p:sp>
      <p:pic>
        <p:nvPicPr>
          <p:cNvPr id="6" name="Content Placeholder 5">
            <a:extLst>
              <a:ext uri="{FF2B5EF4-FFF2-40B4-BE49-F238E27FC236}">
                <a16:creationId xmlns:a16="http://schemas.microsoft.com/office/drawing/2014/main" id="{C4AD8AFB-D081-C94B-90DB-0DD6A6F7C86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0762" y="1752600"/>
            <a:ext cx="8229600" cy="3993265"/>
          </a:xfrm>
        </p:spPr>
      </p:pic>
      <p:sp>
        <p:nvSpPr>
          <p:cNvPr id="4" name="Slide Number Placeholder 3">
            <a:extLst>
              <a:ext uri="{FF2B5EF4-FFF2-40B4-BE49-F238E27FC236}">
                <a16:creationId xmlns:a16="http://schemas.microsoft.com/office/drawing/2014/main" id="{972E48C1-711A-0F4E-8BEC-EE4257F72451}"/>
              </a:ext>
            </a:extLst>
          </p:cNvPr>
          <p:cNvSpPr>
            <a:spLocks noGrp="1"/>
          </p:cNvSpPr>
          <p:nvPr>
            <p:ph type="sldNum" sz="quarter" idx="12"/>
          </p:nvPr>
        </p:nvSpPr>
        <p:spPr/>
        <p:txBody>
          <a:bodyPr/>
          <a:lstStyle/>
          <a:p>
            <a:fld id="{4D267013-DFFC-4352-B274-32112D0CCE19}" type="slidenum">
              <a:rPr lang="en-US" smtClean="0"/>
              <a:pPr/>
              <a:t>35</a:t>
            </a:fld>
            <a:endParaRPr lang="en-US" dirty="0"/>
          </a:p>
        </p:txBody>
      </p:sp>
    </p:spTree>
    <p:extLst>
      <p:ext uri="{BB962C8B-B14F-4D97-AF65-F5344CB8AC3E}">
        <p14:creationId xmlns:p14="http://schemas.microsoft.com/office/powerpoint/2010/main" val="28956523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CB436F-0053-6B4D-B3CA-AF125779868C}"/>
              </a:ext>
            </a:extLst>
          </p:cNvPr>
          <p:cNvSpPr>
            <a:spLocks noGrp="1"/>
          </p:cNvSpPr>
          <p:nvPr>
            <p:ph type="title"/>
          </p:nvPr>
        </p:nvSpPr>
        <p:spPr/>
        <p:txBody>
          <a:bodyPr/>
          <a:lstStyle/>
          <a:p>
            <a:r>
              <a:rPr lang="en-US" dirty="0"/>
              <a:t>Backpropagation: Example</a:t>
            </a:r>
          </a:p>
        </p:txBody>
      </p:sp>
      <p:pic>
        <p:nvPicPr>
          <p:cNvPr id="6" name="Content Placeholder 5">
            <a:extLst>
              <a:ext uri="{FF2B5EF4-FFF2-40B4-BE49-F238E27FC236}">
                <a16:creationId xmlns:a16="http://schemas.microsoft.com/office/drawing/2014/main" id="{D5217A39-C531-5D4A-A818-159F0D6B1C5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2088546"/>
            <a:ext cx="8229600" cy="4001708"/>
          </a:xfrm>
        </p:spPr>
      </p:pic>
      <p:sp>
        <p:nvSpPr>
          <p:cNvPr id="4" name="Slide Number Placeholder 3">
            <a:extLst>
              <a:ext uri="{FF2B5EF4-FFF2-40B4-BE49-F238E27FC236}">
                <a16:creationId xmlns:a16="http://schemas.microsoft.com/office/drawing/2014/main" id="{972E48C1-711A-0F4E-8BEC-EE4257F72451}"/>
              </a:ext>
            </a:extLst>
          </p:cNvPr>
          <p:cNvSpPr>
            <a:spLocks noGrp="1"/>
          </p:cNvSpPr>
          <p:nvPr>
            <p:ph type="sldNum" sz="quarter" idx="12"/>
          </p:nvPr>
        </p:nvSpPr>
        <p:spPr/>
        <p:txBody>
          <a:bodyPr/>
          <a:lstStyle/>
          <a:p>
            <a:fld id="{4D267013-DFFC-4352-B274-32112D0CCE19}" type="slidenum">
              <a:rPr lang="en-US" smtClean="0"/>
              <a:pPr/>
              <a:t>36</a:t>
            </a:fld>
            <a:endParaRPr lang="en-US" dirty="0"/>
          </a:p>
        </p:txBody>
      </p:sp>
    </p:spTree>
    <p:extLst>
      <p:ext uri="{BB962C8B-B14F-4D97-AF65-F5344CB8AC3E}">
        <p14:creationId xmlns:p14="http://schemas.microsoft.com/office/powerpoint/2010/main" val="32981671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CB436F-0053-6B4D-B3CA-AF125779868C}"/>
              </a:ext>
            </a:extLst>
          </p:cNvPr>
          <p:cNvSpPr>
            <a:spLocks noGrp="1"/>
          </p:cNvSpPr>
          <p:nvPr>
            <p:ph type="title"/>
          </p:nvPr>
        </p:nvSpPr>
        <p:spPr/>
        <p:txBody>
          <a:bodyPr/>
          <a:lstStyle/>
          <a:p>
            <a:r>
              <a:rPr lang="en-US" dirty="0"/>
              <a:t>Backpropagation: Example</a:t>
            </a:r>
          </a:p>
        </p:txBody>
      </p:sp>
      <p:pic>
        <p:nvPicPr>
          <p:cNvPr id="6" name="Content Placeholder 5">
            <a:extLst>
              <a:ext uri="{FF2B5EF4-FFF2-40B4-BE49-F238E27FC236}">
                <a16:creationId xmlns:a16="http://schemas.microsoft.com/office/drawing/2014/main" id="{94E13E2B-6D90-0F49-BCE4-608302CFC02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1" y="1858482"/>
            <a:ext cx="8229600" cy="4040933"/>
          </a:xfrm>
        </p:spPr>
      </p:pic>
      <p:sp>
        <p:nvSpPr>
          <p:cNvPr id="4" name="Slide Number Placeholder 3">
            <a:extLst>
              <a:ext uri="{FF2B5EF4-FFF2-40B4-BE49-F238E27FC236}">
                <a16:creationId xmlns:a16="http://schemas.microsoft.com/office/drawing/2014/main" id="{972E48C1-711A-0F4E-8BEC-EE4257F72451}"/>
              </a:ext>
            </a:extLst>
          </p:cNvPr>
          <p:cNvSpPr>
            <a:spLocks noGrp="1"/>
          </p:cNvSpPr>
          <p:nvPr>
            <p:ph type="sldNum" sz="quarter" idx="12"/>
          </p:nvPr>
        </p:nvSpPr>
        <p:spPr/>
        <p:txBody>
          <a:bodyPr/>
          <a:lstStyle/>
          <a:p>
            <a:fld id="{4D267013-DFFC-4352-B274-32112D0CCE19}" type="slidenum">
              <a:rPr lang="en-US" smtClean="0"/>
              <a:pPr/>
              <a:t>37</a:t>
            </a:fld>
            <a:endParaRPr lang="en-US" dirty="0"/>
          </a:p>
        </p:txBody>
      </p:sp>
    </p:spTree>
    <p:extLst>
      <p:ext uri="{BB962C8B-B14F-4D97-AF65-F5344CB8AC3E}">
        <p14:creationId xmlns:p14="http://schemas.microsoft.com/office/powerpoint/2010/main" val="24076365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CB436F-0053-6B4D-B3CA-AF125779868C}"/>
              </a:ext>
            </a:extLst>
          </p:cNvPr>
          <p:cNvSpPr>
            <a:spLocks noGrp="1"/>
          </p:cNvSpPr>
          <p:nvPr>
            <p:ph type="title"/>
          </p:nvPr>
        </p:nvSpPr>
        <p:spPr/>
        <p:txBody>
          <a:bodyPr/>
          <a:lstStyle/>
          <a:p>
            <a:r>
              <a:rPr lang="en-US" dirty="0"/>
              <a:t>Backpropagation: Example</a:t>
            </a:r>
          </a:p>
        </p:txBody>
      </p:sp>
      <p:pic>
        <p:nvPicPr>
          <p:cNvPr id="6" name="Content Placeholder 5">
            <a:extLst>
              <a:ext uri="{FF2B5EF4-FFF2-40B4-BE49-F238E27FC236}">
                <a16:creationId xmlns:a16="http://schemas.microsoft.com/office/drawing/2014/main" id="{23494770-69EF-0D47-9B7B-D51D1E64D2C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2097245"/>
            <a:ext cx="8229600" cy="3984309"/>
          </a:xfrm>
        </p:spPr>
      </p:pic>
      <p:sp>
        <p:nvSpPr>
          <p:cNvPr id="4" name="Slide Number Placeholder 3">
            <a:extLst>
              <a:ext uri="{FF2B5EF4-FFF2-40B4-BE49-F238E27FC236}">
                <a16:creationId xmlns:a16="http://schemas.microsoft.com/office/drawing/2014/main" id="{972E48C1-711A-0F4E-8BEC-EE4257F72451}"/>
              </a:ext>
            </a:extLst>
          </p:cNvPr>
          <p:cNvSpPr>
            <a:spLocks noGrp="1"/>
          </p:cNvSpPr>
          <p:nvPr>
            <p:ph type="sldNum" sz="quarter" idx="12"/>
          </p:nvPr>
        </p:nvSpPr>
        <p:spPr/>
        <p:txBody>
          <a:bodyPr/>
          <a:lstStyle/>
          <a:p>
            <a:fld id="{4D267013-DFFC-4352-B274-32112D0CCE19}" type="slidenum">
              <a:rPr lang="en-US" smtClean="0"/>
              <a:pPr/>
              <a:t>38</a:t>
            </a:fld>
            <a:endParaRPr lang="en-US" dirty="0"/>
          </a:p>
        </p:txBody>
      </p:sp>
    </p:spTree>
    <p:extLst>
      <p:ext uri="{BB962C8B-B14F-4D97-AF65-F5344CB8AC3E}">
        <p14:creationId xmlns:p14="http://schemas.microsoft.com/office/powerpoint/2010/main" val="333558143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CB436F-0053-6B4D-B3CA-AF125779868C}"/>
              </a:ext>
            </a:extLst>
          </p:cNvPr>
          <p:cNvSpPr>
            <a:spLocks noGrp="1"/>
          </p:cNvSpPr>
          <p:nvPr>
            <p:ph type="title"/>
          </p:nvPr>
        </p:nvSpPr>
        <p:spPr/>
        <p:txBody>
          <a:bodyPr/>
          <a:lstStyle/>
          <a:p>
            <a:r>
              <a:rPr lang="en-US" dirty="0"/>
              <a:t>Backpropagation: Example</a:t>
            </a:r>
          </a:p>
        </p:txBody>
      </p:sp>
      <p:pic>
        <p:nvPicPr>
          <p:cNvPr id="6" name="Content Placeholder 5">
            <a:extLst>
              <a:ext uri="{FF2B5EF4-FFF2-40B4-BE49-F238E27FC236}">
                <a16:creationId xmlns:a16="http://schemas.microsoft.com/office/drawing/2014/main" id="{6B796A20-8050-E441-B588-57153A7B8E1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2096971"/>
            <a:ext cx="8229600" cy="3984858"/>
          </a:xfrm>
        </p:spPr>
      </p:pic>
      <p:sp>
        <p:nvSpPr>
          <p:cNvPr id="4" name="Slide Number Placeholder 3">
            <a:extLst>
              <a:ext uri="{FF2B5EF4-FFF2-40B4-BE49-F238E27FC236}">
                <a16:creationId xmlns:a16="http://schemas.microsoft.com/office/drawing/2014/main" id="{972E48C1-711A-0F4E-8BEC-EE4257F72451}"/>
              </a:ext>
            </a:extLst>
          </p:cNvPr>
          <p:cNvSpPr>
            <a:spLocks noGrp="1"/>
          </p:cNvSpPr>
          <p:nvPr>
            <p:ph type="sldNum" sz="quarter" idx="12"/>
          </p:nvPr>
        </p:nvSpPr>
        <p:spPr/>
        <p:txBody>
          <a:bodyPr/>
          <a:lstStyle/>
          <a:p>
            <a:fld id="{4D267013-DFFC-4352-B274-32112D0CCE19}" type="slidenum">
              <a:rPr lang="en-US" smtClean="0"/>
              <a:pPr/>
              <a:t>39</a:t>
            </a:fld>
            <a:endParaRPr lang="en-US" dirty="0"/>
          </a:p>
        </p:txBody>
      </p:sp>
    </p:spTree>
    <p:extLst>
      <p:ext uri="{BB962C8B-B14F-4D97-AF65-F5344CB8AC3E}">
        <p14:creationId xmlns:p14="http://schemas.microsoft.com/office/powerpoint/2010/main" val="38073127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3BD7C7-73B6-704E-9403-EE0DDFEA993F}"/>
              </a:ext>
            </a:extLst>
          </p:cNvPr>
          <p:cNvSpPr>
            <a:spLocks noGrp="1"/>
          </p:cNvSpPr>
          <p:nvPr>
            <p:ph type="ctrTitle"/>
          </p:nvPr>
        </p:nvSpPr>
        <p:spPr>
          <a:xfrm>
            <a:off x="609600" y="4191000"/>
            <a:ext cx="7772400" cy="1470026"/>
          </a:xfrm>
        </p:spPr>
        <p:txBody>
          <a:bodyPr/>
          <a:lstStyle/>
          <a:p>
            <a:r>
              <a:rPr lang="en-US" dirty="0"/>
              <a:t>Questions??</a:t>
            </a:r>
          </a:p>
        </p:txBody>
      </p:sp>
      <p:pic>
        <p:nvPicPr>
          <p:cNvPr id="4" name="Picture 3">
            <a:extLst>
              <a:ext uri="{FF2B5EF4-FFF2-40B4-BE49-F238E27FC236}">
                <a16:creationId xmlns:a16="http://schemas.microsoft.com/office/drawing/2014/main" id="{7D50B670-E603-2349-A91D-F913C39D139F}"/>
              </a:ext>
            </a:extLst>
          </p:cNvPr>
          <p:cNvPicPr>
            <a:picLocks noChangeAspect="1"/>
          </p:cNvPicPr>
          <p:nvPr/>
        </p:nvPicPr>
        <p:blipFill>
          <a:blip r:embed="rId2"/>
          <a:stretch>
            <a:fillRect/>
          </a:stretch>
        </p:blipFill>
        <p:spPr>
          <a:xfrm>
            <a:off x="2971800" y="914400"/>
            <a:ext cx="3048000" cy="3048000"/>
          </a:xfrm>
          <a:prstGeom prst="rect">
            <a:avLst/>
          </a:prstGeom>
        </p:spPr>
      </p:pic>
    </p:spTree>
    <p:extLst>
      <p:ext uri="{BB962C8B-B14F-4D97-AF65-F5344CB8AC3E}">
        <p14:creationId xmlns:p14="http://schemas.microsoft.com/office/powerpoint/2010/main" val="364719529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CB436F-0053-6B4D-B3CA-AF125779868C}"/>
              </a:ext>
            </a:extLst>
          </p:cNvPr>
          <p:cNvSpPr>
            <a:spLocks noGrp="1"/>
          </p:cNvSpPr>
          <p:nvPr>
            <p:ph type="title"/>
          </p:nvPr>
        </p:nvSpPr>
        <p:spPr/>
        <p:txBody>
          <a:bodyPr/>
          <a:lstStyle/>
          <a:p>
            <a:r>
              <a:rPr lang="en-US" dirty="0"/>
              <a:t>Backpropagation: Example</a:t>
            </a:r>
          </a:p>
        </p:txBody>
      </p:sp>
      <p:pic>
        <p:nvPicPr>
          <p:cNvPr id="6" name="Content Placeholder 5">
            <a:extLst>
              <a:ext uri="{FF2B5EF4-FFF2-40B4-BE49-F238E27FC236}">
                <a16:creationId xmlns:a16="http://schemas.microsoft.com/office/drawing/2014/main" id="{1A8BBD92-7F31-4C4E-A788-4923EAA0586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2088189"/>
            <a:ext cx="8229600" cy="4002421"/>
          </a:xfrm>
        </p:spPr>
      </p:pic>
      <p:sp>
        <p:nvSpPr>
          <p:cNvPr id="4" name="Slide Number Placeholder 3">
            <a:extLst>
              <a:ext uri="{FF2B5EF4-FFF2-40B4-BE49-F238E27FC236}">
                <a16:creationId xmlns:a16="http://schemas.microsoft.com/office/drawing/2014/main" id="{972E48C1-711A-0F4E-8BEC-EE4257F72451}"/>
              </a:ext>
            </a:extLst>
          </p:cNvPr>
          <p:cNvSpPr>
            <a:spLocks noGrp="1"/>
          </p:cNvSpPr>
          <p:nvPr>
            <p:ph type="sldNum" sz="quarter" idx="12"/>
          </p:nvPr>
        </p:nvSpPr>
        <p:spPr/>
        <p:txBody>
          <a:bodyPr/>
          <a:lstStyle/>
          <a:p>
            <a:fld id="{4D267013-DFFC-4352-B274-32112D0CCE19}" type="slidenum">
              <a:rPr lang="en-US" smtClean="0"/>
              <a:pPr/>
              <a:t>40</a:t>
            </a:fld>
            <a:endParaRPr lang="en-US" dirty="0"/>
          </a:p>
        </p:txBody>
      </p:sp>
    </p:spTree>
    <p:extLst>
      <p:ext uri="{BB962C8B-B14F-4D97-AF65-F5344CB8AC3E}">
        <p14:creationId xmlns:p14="http://schemas.microsoft.com/office/powerpoint/2010/main" val="133904768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CB436F-0053-6B4D-B3CA-AF125779868C}"/>
              </a:ext>
            </a:extLst>
          </p:cNvPr>
          <p:cNvSpPr>
            <a:spLocks noGrp="1"/>
          </p:cNvSpPr>
          <p:nvPr>
            <p:ph type="title"/>
          </p:nvPr>
        </p:nvSpPr>
        <p:spPr/>
        <p:txBody>
          <a:bodyPr/>
          <a:lstStyle/>
          <a:p>
            <a:r>
              <a:rPr lang="en-US" dirty="0"/>
              <a:t>Backpropagation: Example</a:t>
            </a:r>
          </a:p>
        </p:txBody>
      </p:sp>
      <p:pic>
        <p:nvPicPr>
          <p:cNvPr id="6" name="Content Placeholder 5">
            <a:extLst>
              <a:ext uri="{FF2B5EF4-FFF2-40B4-BE49-F238E27FC236}">
                <a16:creationId xmlns:a16="http://schemas.microsoft.com/office/drawing/2014/main" id="{B7163AAB-8306-EA48-A5F6-C66526F58CB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2097108"/>
            <a:ext cx="8229600" cy="3984584"/>
          </a:xfrm>
        </p:spPr>
      </p:pic>
      <p:sp>
        <p:nvSpPr>
          <p:cNvPr id="4" name="Slide Number Placeholder 3">
            <a:extLst>
              <a:ext uri="{FF2B5EF4-FFF2-40B4-BE49-F238E27FC236}">
                <a16:creationId xmlns:a16="http://schemas.microsoft.com/office/drawing/2014/main" id="{972E48C1-711A-0F4E-8BEC-EE4257F72451}"/>
              </a:ext>
            </a:extLst>
          </p:cNvPr>
          <p:cNvSpPr>
            <a:spLocks noGrp="1"/>
          </p:cNvSpPr>
          <p:nvPr>
            <p:ph type="sldNum" sz="quarter" idx="12"/>
          </p:nvPr>
        </p:nvSpPr>
        <p:spPr/>
        <p:txBody>
          <a:bodyPr/>
          <a:lstStyle/>
          <a:p>
            <a:fld id="{4D267013-DFFC-4352-B274-32112D0CCE19}" type="slidenum">
              <a:rPr lang="en-US" smtClean="0"/>
              <a:pPr/>
              <a:t>41</a:t>
            </a:fld>
            <a:endParaRPr lang="en-US" dirty="0"/>
          </a:p>
        </p:txBody>
      </p:sp>
    </p:spTree>
    <p:extLst>
      <p:ext uri="{BB962C8B-B14F-4D97-AF65-F5344CB8AC3E}">
        <p14:creationId xmlns:p14="http://schemas.microsoft.com/office/powerpoint/2010/main" val="2316657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CB436F-0053-6B4D-B3CA-AF125779868C}"/>
              </a:ext>
            </a:extLst>
          </p:cNvPr>
          <p:cNvSpPr>
            <a:spLocks noGrp="1"/>
          </p:cNvSpPr>
          <p:nvPr>
            <p:ph type="title"/>
          </p:nvPr>
        </p:nvSpPr>
        <p:spPr/>
        <p:txBody>
          <a:bodyPr/>
          <a:lstStyle/>
          <a:p>
            <a:r>
              <a:rPr lang="en-US" dirty="0"/>
              <a:t>Backpropagation: Example</a:t>
            </a:r>
          </a:p>
        </p:txBody>
      </p:sp>
      <p:sp>
        <p:nvSpPr>
          <p:cNvPr id="4" name="Slide Number Placeholder 3">
            <a:extLst>
              <a:ext uri="{FF2B5EF4-FFF2-40B4-BE49-F238E27FC236}">
                <a16:creationId xmlns:a16="http://schemas.microsoft.com/office/drawing/2014/main" id="{972E48C1-711A-0F4E-8BEC-EE4257F72451}"/>
              </a:ext>
            </a:extLst>
          </p:cNvPr>
          <p:cNvSpPr>
            <a:spLocks noGrp="1"/>
          </p:cNvSpPr>
          <p:nvPr>
            <p:ph type="sldNum" sz="quarter" idx="12"/>
          </p:nvPr>
        </p:nvSpPr>
        <p:spPr/>
        <p:txBody>
          <a:bodyPr/>
          <a:lstStyle/>
          <a:p>
            <a:fld id="{4D267013-DFFC-4352-B274-32112D0CCE19}" type="slidenum">
              <a:rPr lang="en-US" smtClean="0"/>
              <a:pPr/>
              <a:t>42</a:t>
            </a:fld>
            <a:endParaRPr lang="en-US" dirty="0"/>
          </a:p>
        </p:txBody>
      </p:sp>
      <p:pic>
        <p:nvPicPr>
          <p:cNvPr id="8" name="Content Placeholder 7">
            <a:extLst>
              <a:ext uri="{FF2B5EF4-FFF2-40B4-BE49-F238E27FC236}">
                <a16:creationId xmlns:a16="http://schemas.microsoft.com/office/drawing/2014/main" id="{FE2F82BB-A0D4-DC45-9A53-AF8770EE7D4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2071065"/>
            <a:ext cx="8229600" cy="4036670"/>
          </a:xfrm>
        </p:spPr>
      </p:pic>
    </p:spTree>
    <p:extLst>
      <p:ext uri="{BB962C8B-B14F-4D97-AF65-F5344CB8AC3E}">
        <p14:creationId xmlns:p14="http://schemas.microsoft.com/office/powerpoint/2010/main" val="261070207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CB436F-0053-6B4D-B3CA-AF125779868C}"/>
              </a:ext>
            </a:extLst>
          </p:cNvPr>
          <p:cNvSpPr>
            <a:spLocks noGrp="1"/>
          </p:cNvSpPr>
          <p:nvPr>
            <p:ph type="title"/>
          </p:nvPr>
        </p:nvSpPr>
        <p:spPr/>
        <p:txBody>
          <a:bodyPr/>
          <a:lstStyle/>
          <a:p>
            <a:r>
              <a:rPr lang="en-US" dirty="0"/>
              <a:t>Backpropagation: Example</a:t>
            </a:r>
          </a:p>
        </p:txBody>
      </p:sp>
      <p:sp>
        <p:nvSpPr>
          <p:cNvPr id="4" name="Slide Number Placeholder 3">
            <a:extLst>
              <a:ext uri="{FF2B5EF4-FFF2-40B4-BE49-F238E27FC236}">
                <a16:creationId xmlns:a16="http://schemas.microsoft.com/office/drawing/2014/main" id="{972E48C1-711A-0F4E-8BEC-EE4257F72451}"/>
              </a:ext>
            </a:extLst>
          </p:cNvPr>
          <p:cNvSpPr>
            <a:spLocks noGrp="1"/>
          </p:cNvSpPr>
          <p:nvPr>
            <p:ph type="sldNum" sz="quarter" idx="12"/>
          </p:nvPr>
        </p:nvSpPr>
        <p:spPr/>
        <p:txBody>
          <a:bodyPr/>
          <a:lstStyle/>
          <a:p>
            <a:fld id="{4D267013-DFFC-4352-B274-32112D0CCE19}" type="slidenum">
              <a:rPr lang="en-US" smtClean="0"/>
              <a:pPr/>
              <a:t>43</a:t>
            </a:fld>
            <a:endParaRPr lang="en-US" dirty="0"/>
          </a:p>
        </p:txBody>
      </p:sp>
      <p:pic>
        <p:nvPicPr>
          <p:cNvPr id="7" name="Content Placeholder 6">
            <a:extLst>
              <a:ext uri="{FF2B5EF4-FFF2-40B4-BE49-F238E27FC236}">
                <a16:creationId xmlns:a16="http://schemas.microsoft.com/office/drawing/2014/main" id="{E46FC0AC-0F0D-CD4C-9A15-3D727070312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2064936"/>
            <a:ext cx="8229600" cy="4048928"/>
          </a:xfrm>
        </p:spPr>
      </p:pic>
    </p:spTree>
    <p:extLst>
      <p:ext uri="{BB962C8B-B14F-4D97-AF65-F5344CB8AC3E}">
        <p14:creationId xmlns:p14="http://schemas.microsoft.com/office/powerpoint/2010/main" val="362767032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CB436F-0053-6B4D-B3CA-AF125779868C}"/>
              </a:ext>
            </a:extLst>
          </p:cNvPr>
          <p:cNvSpPr>
            <a:spLocks noGrp="1"/>
          </p:cNvSpPr>
          <p:nvPr>
            <p:ph type="title"/>
          </p:nvPr>
        </p:nvSpPr>
        <p:spPr/>
        <p:txBody>
          <a:bodyPr/>
          <a:lstStyle/>
          <a:p>
            <a:r>
              <a:rPr lang="en-US" dirty="0"/>
              <a:t>Backpropagation: Example</a:t>
            </a:r>
          </a:p>
        </p:txBody>
      </p:sp>
      <p:sp>
        <p:nvSpPr>
          <p:cNvPr id="4" name="Slide Number Placeholder 3">
            <a:extLst>
              <a:ext uri="{FF2B5EF4-FFF2-40B4-BE49-F238E27FC236}">
                <a16:creationId xmlns:a16="http://schemas.microsoft.com/office/drawing/2014/main" id="{972E48C1-711A-0F4E-8BEC-EE4257F72451}"/>
              </a:ext>
            </a:extLst>
          </p:cNvPr>
          <p:cNvSpPr>
            <a:spLocks noGrp="1"/>
          </p:cNvSpPr>
          <p:nvPr>
            <p:ph type="sldNum" sz="quarter" idx="12"/>
          </p:nvPr>
        </p:nvSpPr>
        <p:spPr/>
        <p:txBody>
          <a:bodyPr/>
          <a:lstStyle/>
          <a:p>
            <a:fld id="{4D267013-DFFC-4352-B274-32112D0CCE19}" type="slidenum">
              <a:rPr lang="en-US" smtClean="0"/>
              <a:pPr/>
              <a:t>44</a:t>
            </a:fld>
            <a:endParaRPr lang="en-US" dirty="0"/>
          </a:p>
        </p:txBody>
      </p:sp>
      <p:pic>
        <p:nvPicPr>
          <p:cNvPr id="8" name="Content Placeholder 7">
            <a:extLst>
              <a:ext uri="{FF2B5EF4-FFF2-40B4-BE49-F238E27FC236}">
                <a16:creationId xmlns:a16="http://schemas.microsoft.com/office/drawing/2014/main" id="{8C3E3EDF-67E8-3D44-9443-1D2B7F70E3D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2083976"/>
            <a:ext cx="8229600" cy="4010847"/>
          </a:xfrm>
        </p:spPr>
      </p:pic>
    </p:spTree>
    <p:extLst>
      <p:ext uri="{BB962C8B-B14F-4D97-AF65-F5344CB8AC3E}">
        <p14:creationId xmlns:p14="http://schemas.microsoft.com/office/powerpoint/2010/main" val="295829704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CB436F-0053-6B4D-B3CA-AF125779868C}"/>
              </a:ext>
            </a:extLst>
          </p:cNvPr>
          <p:cNvSpPr>
            <a:spLocks noGrp="1"/>
          </p:cNvSpPr>
          <p:nvPr>
            <p:ph type="title"/>
          </p:nvPr>
        </p:nvSpPr>
        <p:spPr/>
        <p:txBody>
          <a:bodyPr/>
          <a:lstStyle/>
          <a:p>
            <a:r>
              <a:rPr lang="en-US" dirty="0"/>
              <a:t>Backpropagation: Example</a:t>
            </a:r>
          </a:p>
        </p:txBody>
      </p:sp>
      <p:sp>
        <p:nvSpPr>
          <p:cNvPr id="4" name="Slide Number Placeholder 3">
            <a:extLst>
              <a:ext uri="{FF2B5EF4-FFF2-40B4-BE49-F238E27FC236}">
                <a16:creationId xmlns:a16="http://schemas.microsoft.com/office/drawing/2014/main" id="{972E48C1-711A-0F4E-8BEC-EE4257F72451}"/>
              </a:ext>
            </a:extLst>
          </p:cNvPr>
          <p:cNvSpPr>
            <a:spLocks noGrp="1"/>
          </p:cNvSpPr>
          <p:nvPr>
            <p:ph type="sldNum" sz="quarter" idx="12"/>
          </p:nvPr>
        </p:nvSpPr>
        <p:spPr/>
        <p:txBody>
          <a:bodyPr/>
          <a:lstStyle/>
          <a:p>
            <a:fld id="{4D267013-DFFC-4352-B274-32112D0CCE19}" type="slidenum">
              <a:rPr lang="en-US" smtClean="0"/>
              <a:pPr/>
              <a:t>45</a:t>
            </a:fld>
            <a:endParaRPr lang="en-US" dirty="0"/>
          </a:p>
        </p:txBody>
      </p:sp>
      <p:pic>
        <p:nvPicPr>
          <p:cNvPr id="7" name="Content Placeholder 6">
            <a:extLst>
              <a:ext uri="{FF2B5EF4-FFF2-40B4-BE49-F238E27FC236}">
                <a16:creationId xmlns:a16="http://schemas.microsoft.com/office/drawing/2014/main" id="{68A9B287-01EF-554B-A1CD-7819AA79220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2079746"/>
            <a:ext cx="8229600" cy="4019308"/>
          </a:xfrm>
        </p:spPr>
      </p:pic>
    </p:spTree>
    <p:extLst>
      <p:ext uri="{BB962C8B-B14F-4D97-AF65-F5344CB8AC3E}">
        <p14:creationId xmlns:p14="http://schemas.microsoft.com/office/powerpoint/2010/main" val="396523988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3D54D6-4449-1249-8384-8985164FB753}"/>
              </a:ext>
            </a:extLst>
          </p:cNvPr>
          <p:cNvSpPr>
            <a:spLocks noGrp="1"/>
          </p:cNvSpPr>
          <p:nvPr>
            <p:ph type="title"/>
          </p:nvPr>
        </p:nvSpPr>
        <p:spPr/>
        <p:txBody>
          <a:bodyPr/>
          <a:lstStyle/>
          <a:p>
            <a:r>
              <a:rPr lang="en-US" dirty="0"/>
              <a:t>Implementation Details</a:t>
            </a:r>
          </a:p>
        </p:txBody>
      </p:sp>
      <p:sp>
        <p:nvSpPr>
          <p:cNvPr id="3" name="Content Placeholder 2">
            <a:extLst>
              <a:ext uri="{FF2B5EF4-FFF2-40B4-BE49-F238E27FC236}">
                <a16:creationId xmlns:a16="http://schemas.microsoft.com/office/drawing/2014/main" id="{F1C03E27-1282-654F-8D71-4E31BFB7821D}"/>
              </a:ext>
            </a:extLst>
          </p:cNvPr>
          <p:cNvSpPr>
            <a:spLocks noGrp="1"/>
          </p:cNvSpPr>
          <p:nvPr>
            <p:ph idx="1"/>
          </p:nvPr>
        </p:nvSpPr>
        <p:spPr/>
        <p:txBody>
          <a:bodyPr/>
          <a:lstStyle/>
          <a:p>
            <a:r>
              <a:rPr lang="en-US" dirty="0"/>
              <a:t>R1 would take minimum distance over entire training set for every prototype</a:t>
            </a:r>
          </a:p>
          <a:p>
            <a:pPr lvl="1"/>
            <a:r>
              <a:rPr lang="en-US" dirty="0"/>
              <a:t>To minimize computation, minimize over random minibatch</a:t>
            </a:r>
          </a:p>
          <a:p>
            <a:pPr lvl="1"/>
            <a:endParaRPr lang="en-US" dirty="0"/>
          </a:p>
          <a:p>
            <a:r>
              <a:rPr lang="en-US" dirty="0"/>
              <a:t>Hyperparameters set to 0.05 and learning rate to 0.0001</a:t>
            </a:r>
          </a:p>
          <a:p>
            <a:endParaRPr lang="en-US" dirty="0"/>
          </a:p>
          <a:p>
            <a:r>
              <a:rPr lang="en-US" dirty="0"/>
              <a:t>What do you think of architectural details? Section 3.1 – any missing info? Can you reproduce?</a:t>
            </a:r>
          </a:p>
        </p:txBody>
      </p:sp>
      <p:sp>
        <p:nvSpPr>
          <p:cNvPr id="4" name="Slide Number Placeholder 3">
            <a:extLst>
              <a:ext uri="{FF2B5EF4-FFF2-40B4-BE49-F238E27FC236}">
                <a16:creationId xmlns:a16="http://schemas.microsoft.com/office/drawing/2014/main" id="{66532B60-AFB0-FB46-B2B2-D56F9C16847D}"/>
              </a:ext>
            </a:extLst>
          </p:cNvPr>
          <p:cNvSpPr>
            <a:spLocks noGrp="1"/>
          </p:cNvSpPr>
          <p:nvPr>
            <p:ph type="sldNum" sz="quarter" idx="12"/>
          </p:nvPr>
        </p:nvSpPr>
        <p:spPr/>
        <p:txBody>
          <a:bodyPr/>
          <a:lstStyle/>
          <a:p>
            <a:fld id="{4D267013-DFFC-4352-B274-32112D0CCE19}" type="slidenum">
              <a:rPr lang="en-US" smtClean="0"/>
              <a:pPr/>
              <a:t>46</a:t>
            </a:fld>
            <a:endParaRPr lang="en-US" dirty="0"/>
          </a:p>
        </p:txBody>
      </p:sp>
    </p:spTree>
    <p:extLst>
      <p:ext uri="{BB962C8B-B14F-4D97-AF65-F5344CB8AC3E}">
        <p14:creationId xmlns:p14="http://schemas.microsoft.com/office/powerpoint/2010/main" val="391887110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D3E0C4-6291-1840-9AE2-854461F472B2}"/>
              </a:ext>
            </a:extLst>
          </p:cNvPr>
          <p:cNvSpPr>
            <a:spLocks noGrp="1"/>
          </p:cNvSpPr>
          <p:nvPr>
            <p:ph type="title"/>
          </p:nvPr>
        </p:nvSpPr>
        <p:spPr/>
        <p:txBody>
          <a:bodyPr/>
          <a:lstStyle/>
          <a:p>
            <a:r>
              <a:rPr lang="en-US" dirty="0"/>
              <a:t>MNIST Data</a:t>
            </a:r>
          </a:p>
        </p:txBody>
      </p:sp>
      <p:sp>
        <p:nvSpPr>
          <p:cNvPr id="3" name="Content Placeholder 2">
            <a:extLst>
              <a:ext uri="{FF2B5EF4-FFF2-40B4-BE49-F238E27FC236}">
                <a16:creationId xmlns:a16="http://schemas.microsoft.com/office/drawing/2014/main" id="{34BC2B67-CB71-3A45-A536-EF14D1D4582D}"/>
              </a:ext>
            </a:extLst>
          </p:cNvPr>
          <p:cNvSpPr>
            <a:spLocks noGrp="1"/>
          </p:cNvSpPr>
          <p:nvPr>
            <p:ph idx="1"/>
          </p:nvPr>
        </p:nvSpPr>
        <p:spPr>
          <a:xfrm>
            <a:off x="449688" y="1280635"/>
            <a:ext cx="8229600" cy="5181600"/>
          </a:xfrm>
        </p:spPr>
        <p:txBody>
          <a:bodyPr/>
          <a:lstStyle/>
          <a:p>
            <a:r>
              <a:rPr lang="en-US" dirty="0"/>
              <a:t>Test accuracy above 99% and on par with </a:t>
            </a:r>
            <a:r>
              <a:rPr lang="en-US" dirty="0" err="1"/>
              <a:t>LeCun</a:t>
            </a:r>
            <a:endParaRPr lang="en-US" dirty="0"/>
          </a:p>
          <a:p>
            <a:pPr marL="0" indent="0">
              <a:buNone/>
            </a:pPr>
            <a:endParaRPr lang="en-US" dirty="0"/>
          </a:p>
          <a:p>
            <a:r>
              <a:rPr lang="en-US" dirty="0"/>
              <a:t>Reconstruction Error: 4.22</a:t>
            </a:r>
          </a:p>
          <a:p>
            <a:endParaRPr lang="en-US" dirty="0"/>
          </a:p>
          <a:p>
            <a:endParaRPr lang="en-US" dirty="0"/>
          </a:p>
          <a:p>
            <a:pPr marL="0" indent="0">
              <a:buNone/>
            </a:pPr>
            <a:endParaRPr lang="en-US" dirty="0"/>
          </a:p>
          <a:p>
            <a:r>
              <a:rPr lang="en-US" dirty="0"/>
              <a:t>Learned prototypes: </a:t>
            </a:r>
          </a:p>
          <a:p>
            <a:pPr lvl="1"/>
            <a:endParaRPr lang="en-US" dirty="0"/>
          </a:p>
        </p:txBody>
      </p:sp>
      <p:sp>
        <p:nvSpPr>
          <p:cNvPr id="4" name="Slide Number Placeholder 3">
            <a:extLst>
              <a:ext uri="{FF2B5EF4-FFF2-40B4-BE49-F238E27FC236}">
                <a16:creationId xmlns:a16="http://schemas.microsoft.com/office/drawing/2014/main" id="{CE6156C8-B1F9-714A-8F7C-875E23FCB86B}"/>
              </a:ext>
            </a:extLst>
          </p:cNvPr>
          <p:cNvSpPr>
            <a:spLocks noGrp="1"/>
          </p:cNvSpPr>
          <p:nvPr>
            <p:ph type="sldNum" sz="quarter" idx="12"/>
          </p:nvPr>
        </p:nvSpPr>
        <p:spPr/>
        <p:txBody>
          <a:bodyPr/>
          <a:lstStyle/>
          <a:p>
            <a:fld id="{4D267013-DFFC-4352-B274-32112D0CCE19}" type="slidenum">
              <a:rPr lang="en-US" smtClean="0"/>
              <a:pPr/>
              <a:t>47</a:t>
            </a:fld>
            <a:endParaRPr lang="en-US" dirty="0"/>
          </a:p>
        </p:txBody>
      </p:sp>
      <p:pic>
        <p:nvPicPr>
          <p:cNvPr id="6" name="Picture 5">
            <a:extLst>
              <a:ext uri="{FF2B5EF4-FFF2-40B4-BE49-F238E27FC236}">
                <a16:creationId xmlns:a16="http://schemas.microsoft.com/office/drawing/2014/main" id="{523D0BF8-48C9-D04F-9FAC-6518838115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4373" y="2795161"/>
            <a:ext cx="6379189" cy="1700639"/>
          </a:xfrm>
          <a:prstGeom prst="rect">
            <a:avLst/>
          </a:prstGeom>
        </p:spPr>
      </p:pic>
      <p:pic>
        <p:nvPicPr>
          <p:cNvPr id="9" name="Content Placeholder 6">
            <a:extLst>
              <a:ext uri="{FF2B5EF4-FFF2-40B4-BE49-F238E27FC236}">
                <a16:creationId xmlns:a16="http://schemas.microsoft.com/office/drawing/2014/main" id="{4497B11F-97C1-B943-A5F8-A041511B7C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0562" y="4860171"/>
            <a:ext cx="6223000" cy="1739699"/>
          </a:xfrm>
          <a:prstGeom prst="rect">
            <a:avLst/>
          </a:prstGeom>
        </p:spPr>
      </p:pic>
    </p:spTree>
    <p:extLst>
      <p:ext uri="{BB962C8B-B14F-4D97-AF65-F5344CB8AC3E}">
        <p14:creationId xmlns:p14="http://schemas.microsoft.com/office/powerpoint/2010/main" val="31665562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D3E0C4-6291-1840-9AE2-854461F472B2}"/>
              </a:ext>
            </a:extLst>
          </p:cNvPr>
          <p:cNvSpPr>
            <a:spLocks noGrp="1"/>
          </p:cNvSpPr>
          <p:nvPr>
            <p:ph type="title"/>
          </p:nvPr>
        </p:nvSpPr>
        <p:spPr/>
        <p:txBody>
          <a:bodyPr/>
          <a:lstStyle/>
          <a:p>
            <a:r>
              <a:rPr lang="en-US" dirty="0"/>
              <a:t>Learned Weight Matrix</a:t>
            </a:r>
          </a:p>
        </p:txBody>
      </p:sp>
      <p:sp>
        <p:nvSpPr>
          <p:cNvPr id="4" name="Slide Number Placeholder 3">
            <a:extLst>
              <a:ext uri="{FF2B5EF4-FFF2-40B4-BE49-F238E27FC236}">
                <a16:creationId xmlns:a16="http://schemas.microsoft.com/office/drawing/2014/main" id="{CE6156C8-B1F9-714A-8F7C-875E23FCB86B}"/>
              </a:ext>
            </a:extLst>
          </p:cNvPr>
          <p:cNvSpPr>
            <a:spLocks noGrp="1"/>
          </p:cNvSpPr>
          <p:nvPr>
            <p:ph type="sldNum" sz="quarter" idx="12"/>
          </p:nvPr>
        </p:nvSpPr>
        <p:spPr/>
        <p:txBody>
          <a:bodyPr/>
          <a:lstStyle/>
          <a:p>
            <a:fld id="{4D267013-DFFC-4352-B274-32112D0CCE19}" type="slidenum">
              <a:rPr lang="en-US" smtClean="0"/>
              <a:pPr/>
              <a:t>48</a:t>
            </a:fld>
            <a:endParaRPr lang="en-US" dirty="0"/>
          </a:p>
        </p:txBody>
      </p:sp>
      <p:pic>
        <p:nvPicPr>
          <p:cNvPr id="9" name="Picture 8">
            <a:extLst>
              <a:ext uri="{FF2B5EF4-FFF2-40B4-BE49-F238E27FC236}">
                <a16:creationId xmlns:a16="http://schemas.microsoft.com/office/drawing/2014/main" id="{00A5630C-4E1A-5F4F-86E1-B1F9D79B01C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582672"/>
            <a:ext cx="9144000" cy="4512209"/>
          </a:xfrm>
          <a:prstGeom prst="rect">
            <a:avLst/>
          </a:prstGeom>
        </p:spPr>
      </p:pic>
      <p:sp>
        <p:nvSpPr>
          <p:cNvPr id="10" name="Content Placeholder 9">
            <a:extLst>
              <a:ext uri="{FF2B5EF4-FFF2-40B4-BE49-F238E27FC236}">
                <a16:creationId xmlns:a16="http://schemas.microsoft.com/office/drawing/2014/main" id="{ED6E03A0-474E-FE4B-ACCC-7D07D9CCF5E1}"/>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35348275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D3E0C4-6291-1840-9AE2-854461F472B2}"/>
              </a:ext>
            </a:extLst>
          </p:cNvPr>
          <p:cNvSpPr>
            <a:spLocks noGrp="1"/>
          </p:cNvSpPr>
          <p:nvPr>
            <p:ph type="title"/>
          </p:nvPr>
        </p:nvSpPr>
        <p:spPr/>
        <p:txBody>
          <a:bodyPr/>
          <a:lstStyle/>
          <a:p>
            <a:r>
              <a:rPr lang="en-US" dirty="0"/>
              <a:t>Ablation Study on Cars Data</a:t>
            </a:r>
          </a:p>
        </p:txBody>
      </p:sp>
      <p:sp>
        <p:nvSpPr>
          <p:cNvPr id="4" name="Slide Number Placeholder 3">
            <a:extLst>
              <a:ext uri="{FF2B5EF4-FFF2-40B4-BE49-F238E27FC236}">
                <a16:creationId xmlns:a16="http://schemas.microsoft.com/office/drawing/2014/main" id="{CE6156C8-B1F9-714A-8F7C-875E23FCB86B}"/>
              </a:ext>
            </a:extLst>
          </p:cNvPr>
          <p:cNvSpPr>
            <a:spLocks noGrp="1"/>
          </p:cNvSpPr>
          <p:nvPr>
            <p:ph type="sldNum" sz="quarter" idx="12"/>
          </p:nvPr>
        </p:nvSpPr>
        <p:spPr/>
        <p:txBody>
          <a:bodyPr/>
          <a:lstStyle/>
          <a:p>
            <a:fld id="{4D267013-DFFC-4352-B274-32112D0CCE19}" type="slidenum">
              <a:rPr lang="en-US" smtClean="0"/>
              <a:pPr/>
              <a:t>49</a:t>
            </a:fld>
            <a:endParaRPr lang="en-US" dirty="0"/>
          </a:p>
        </p:txBody>
      </p:sp>
      <p:pic>
        <p:nvPicPr>
          <p:cNvPr id="5" name="Content Placeholder 4">
            <a:extLst>
              <a:ext uri="{FF2B5EF4-FFF2-40B4-BE49-F238E27FC236}">
                <a16:creationId xmlns:a16="http://schemas.microsoft.com/office/drawing/2014/main" id="{6C879156-EBBD-4741-BD4D-0C088C2A6C4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33600" y="1491347"/>
            <a:ext cx="6146800" cy="2387600"/>
          </a:xfrm>
        </p:spPr>
      </p:pic>
      <p:pic>
        <p:nvPicPr>
          <p:cNvPr id="7" name="Picture 6">
            <a:extLst>
              <a:ext uri="{FF2B5EF4-FFF2-40B4-BE49-F238E27FC236}">
                <a16:creationId xmlns:a16="http://schemas.microsoft.com/office/drawing/2014/main" id="{38A2BFEE-F97B-E747-A220-F66700207B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5000" y="3878947"/>
            <a:ext cx="6921500" cy="2552700"/>
          </a:xfrm>
          <a:prstGeom prst="rect">
            <a:avLst/>
          </a:prstGeom>
        </p:spPr>
      </p:pic>
      <p:sp>
        <p:nvSpPr>
          <p:cNvPr id="8" name="Left Brace 7">
            <a:extLst>
              <a:ext uri="{FF2B5EF4-FFF2-40B4-BE49-F238E27FC236}">
                <a16:creationId xmlns:a16="http://schemas.microsoft.com/office/drawing/2014/main" id="{5E716138-5C67-C24B-82D7-CED59CB811A3}"/>
              </a:ext>
            </a:extLst>
          </p:cNvPr>
          <p:cNvSpPr/>
          <p:nvPr/>
        </p:nvSpPr>
        <p:spPr>
          <a:xfrm>
            <a:off x="1371600" y="1524001"/>
            <a:ext cx="304800" cy="2354947"/>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Left Brace 10">
            <a:extLst>
              <a:ext uri="{FF2B5EF4-FFF2-40B4-BE49-F238E27FC236}">
                <a16:creationId xmlns:a16="http://schemas.microsoft.com/office/drawing/2014/main" id="{ACFD2A4D-278C-AB45-A3FC-690955508D56}"/>
              </a:ext>
            </a:extLst>
          </p:cNvPr>
          <p:cNvSpPr/>
          <p:nvPr/>
        </p:nvSpPr>
        <p:spPr>
          <a:xfrm>
            <a:off x="1333500" y="4076700"/>
            <a:ext cx="304800" cy="2354947"/>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TextBox 11">
            <a:extLst>
              <a:ext uri="{FF2B5EF4-FFF2-40B4-BE49-F238E27FC236}">
                <a16:creationId xmlns:a16="http://schemas.microsoft.com/office/drawing/2014/main" id="{E2886BEB-0C4C-B149-9EC8-F4D5F223EDAF}"/>
              </a:ext>
            </a:extLst>
          </p:cNvPr>
          <p:cNvSpPr txBox="1"/>
          <p:nvPr/>
        </p:nvSpPr>
        <p:spPr>
          <a:xfrm>
            <a:off x="139935" y="2159325"/>
            <a:ext cx="1361527" cy="696857"/>
          </a:xfrm>
          <a:prstGeom prst="rect">
            <a:avLst/>
          </a:prstGeom>
          <a:noFill/>
        </p:spPr>
        <p:txBody>
          <a:bodyPr wrap="none" rtlCol="0">
            <a:spAutoFit/>
          </a:bodyPr>
          <a:lstStyle/>
          <a:p>
            <a:r>
              <a:rPr lang="en-US" dirty="0">
                <a:latin typeface="Helvetica Neue Light" charset="0"/>
                <a:ea typeface="Helvetica Neue Light" charset="0"/>
                <a:cs typeface="Helvetica Neue Light" charset="0"/>
              </a:rPr>
              <a:t>Learned</a:t>
            </a:r>
          </a:p>
          <a:p>
            <a:r>
              <a:rPr lang="en-US" dirty="0">
                <a:latin typeface="Helvetica Neue Light" charset="0"/>
                <a:ea typeface="Helvetica Neue Light" charset="0"/>
                <a:cs typeface="Helvetica Neue Light" charset="0"/>
              </a:rPr>
              <a:t>Prototypes</a:t>
            </a:r>
          </a:p>
        </p:txBody>
      </p:sp>
      <p:sp>
        <p:nvSpPr>
          <p:cNvPr id="13" name="TextBox 12">
            <a:extLst>
              <a:ext uri="{FF2B5EF4-FFF2-40B4-BE49-F238E27FC236}">
                <a16:creationId xmlns:a16="http://schemas.microsoft.com/office/drawing/2014/main" id="{394D66E4-CE07-7D4F-B3E5-E784EE3EBE6E}"/>
              </a:ext>
            </a:extLst>
          </p:cNvPr>
          <p:cNvSpPr txBox="1"/>
          <p:nvPr/>
        </p:nvSpPr>
        <p:spPr>
          <a:xfrm>
            <a:off x="134248" y="4905744"/>
            <a:ext cx="1258678" cy="696857"/>
          </a:xfrm>
          <a:prstGeom prst="rect">
            <a:avLst/>
          </a:prstGeom>
          <a:noFill/>
        </p:spPr>
        <p:txBody>
          <a:bodyPr wrap="none" rtlCol="0">
            <a:spAutoFit/>
          </a:bodyPr>
          <a:lstStyle/>
          <a:p>
            <a:r>
              <a:rPr lang="en-US" dirty="0">
                <a:latin typeface="Helvetica Neue Light" charset="0"/>
                <a:ea typeface="Helvetica Neue Light" charset="0"/>
                <a:cs typeface="Helvetica Neue Light" charset="0"/>
              </a:rPr>
              <a:t>Without </a:t>
            </a:r>
          </a:p>
          <a:p>
            <a:r>
              <a:rPr lang="en-US" dirty="0">
                <a:latin typeface="Helvetica Neue Light" charset="0"/>
                <a:ea typeface="Helvetica Neue Light" charset="0"/>
                <a:cs typeface="Helvetica Neue Light" charset="0"/>
              </a:rPr>
              <a:t>R</a:t>
            </a:r>
            <a:r>
              <a:rPr lang="en-US" baseline="-25000" dirty="0">
                <a:latin typeface="Helvetica Neue Light" charset="0"/>
                <a:ea typeface="Helvetica Neue Light" charset="0"/>
                <a:cs typeface="Helvetica Neue Light" charset="0"/>
              </a:rPr>
              <a:t>1</a:t>
            </a:r>
            <a:r>
              <a:rPr lang="en-US" dirty="0">
                <a:latin typeface="Helvetica Neue Light" charset="0"/>
                <a:ea typeface="Helvetica Neue Light" charset="0"/>
                <a:cs typeface="Helvetica Neue Light" charset="0"/>
              </a:rPr>
              <a:t> and R</a:t>
            </a:r>
            <a:r>
              <a:rPr lang="en-US" baseline="-25000" dirty="0">
                <a:latin typeface="Helvetica Neue Light" charset="0"/>
                <a:ea typeface="Helvetica Neue Light" charset="0"/>
                <a:cs typeface="Helvetica Neue Light" charset="0"/>
              </a:rPr>
              <a:t>2</a:t>
            </a:r>
          </a:p>
        </p:txBody>
      </p:sp>
    </p:spTree>
    <p:extLst>
      <p:ext uri="{BB962C8B-B14F-4D97-AF65-F5344CB8AC3E}">
        <p14:creationId xmlns:p14="http://schemas.microsoft.com/office/powerpoint/2010/main" val="34082737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1EAD25-DB44-9140-8BF4-04797847B1A8}"/>
              </a:ext>
            </a:extLst>
          </p:cNvPr>
          <p:cNvSpPr>
            <a:spLocks noGrp="1"/>
          </p:cNvSpPr>
          <p:nvPr>
            <p:ph type="ctrTitle"/>
          </p:nvPr>
        </p:nvSpPr>
        <p:spPr>
          <a:xfrm>
            <a:off x="762000" y="4267200"/>
            <a:ext cx="7772400" cy="1470026"/>
          </a:xfrm>
        </p:spPr>
        <p:txBody>
          <a:bodyPr/>
          <a:lstStyle/>
          <a:p>
            <a:r>
              <a:rPr lang="en-US" dirty="0"/>
              <a:t>Deep Learning for Case-Based Reasoning through Prototypes</a:t>
            </a:r>
          </a:p>
        </p:txBody>
      </p:sp>
      <p:pic>
        <p:nvPicPr>
          <p:cNvPr id="6" name="Picture 5">
            <a:extLst>
              <a:ext uri="{FF2B5EF4-FFF2-40B4-BE49-F238E27FC236}">
                <a16:creationId xmlns:a16="http://schemas.microsoft.com/office/drawing/2014/main" id="{59058C47-C797-5545-8E07-83FCA3B69CCA}"/>
              </a:ext>
            </a:extLst>
          </p:cNvPr>
          <p:cNvPicPr>
            <a:picLocks noChangeAspect="1"/>
          </p:cNvPicPr>
          <p:nvPr/>
        </p:nvPicPr>
        <p:blipFill>
          <a:blip r:embed="rId2"/>
          <a:stretch>
            <a:fillRect/>
          </a:stretch>
        </p:blipFill>
        <p:spPr>
          <a:xfrm>
            <a:off x="3009900" y="457200"/>
            <a:ext cx="3276600" cy="3276600"/>
          </a:xfrm>
          <a:prstGeom prst="rect">
            <a:avLst/>
          </a:prstGeom>
        </p:spPr>
      </p:pic>
      <p:sp>
        <p:nvSpPr>
          <p:cNvPr id="7" name="TextBox 6">
            <a:extLst>
              <a:ext uri="{FF2B5EF4-FFF2-40B4-BE49-F238E27FC236}">
                <a16:creationId xmlns:a16="http://schemas.microsoft.com/office/drawing/2014/main" id="{2CC24BA2-37C4-1642-A735-63779DB61611}"/>
              </a:ext>
            </a:extLst>
          </p:cNvPr>
          <p:cNvSpPr txBox="1"/>
          <p:nvPr/>
        </p:nvSpPr>
        <p:spPr>
          <a:xfrm>
            <a:off x="419100" y="5876031"/>
            <a:ext cx="8115300" cy="394595"/>
          </a:xfrm>
          <a:prstGeom prst="rect">
            <a:avLst/>
          </a:prstGeom>
          <a:noFill/>
        </p:spPr>
        <p:txBody>
          <a:bodyPr wrap="square" rtlCol="0">
            <a:spAutoFit/>
          </a:bodyPr>
          <a:lstStyle/>
          <a:p>
            <a:pPr algn="r"/>
            <a:r>
              <a:rPr lang="en-US" dirty="0">
                <a:latin typeface="Helvetica Neue Light" charset="0"/>
                <a:ea typeface="Helvetica Neue Light" charset="0"/>
                <a:cs typeface="Helvetica Neue Light" charset="0"/>
              </a:rPr>
              <a:t>Oscar Li, Hao Liu, </a:t>
            </a:r>
            <a:r>
              <a:rPr lang="en-US" dirty="0" err="1">
                <a:latin typeface="Helvetica Neue Light" charset="0"/>
                <a:ea typeface="Helvetica Neue Light" charset="0"/>
                <a:cs typeface="Helvetica Neue Light" charset="0"/>
              </a:rPr>
              <a:t>Chaofan</a:t>
            </a:r>
            <a:r>
              <a:rPr lang="en-US" dirty="0">
                <a:latin typeface="Helvetica Neue Light" charset="0"/>
                <a:ea typeface="Helvetica Neue Light" charset="0"/>
                <a:cs typeface="Helvetica Neue Light" charset="0"/>
              </a:rPr>
              <a:t> Chen, Cynthia Rudin</a:t>
            </a:r>
          </a:p>
        </p:txBody>
      </p:sp>
    </p:spTree>
    <p:extLst>
      <p:ext uri="{BB962C8B-B14F-4D97-AF65-F5344CB8AC3E}">
        <p14:creationId xmlns:p14="http://schemas.microsoft.com/office/powerpoint/2010/main" val="294300533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D3E0C4-6291-1840-9AE2-854461F472B2}"/>
              </a:ext>
            </a:extLst>
          </p:cNvPr>
          <p:cNvSpPr>
            <a:spLocks noGrp="1"/>
          </p:cNvSpPr>
          <p:nvPr>
            <p:ph type="title"/>
          </p:nvPr>
        </p:nvSpPr>
        <p:spPr/>
        <p:txBody>
          <a:bodyPr/>
          <a:lstStyle/>
          <a:p>
            <a:r>
              <a:rPr lang="en-US" dirty="0"/>
              <a:t>Ablation Study on Cars Data</a:t>
            </a:r>
          </a:p>
        </p:txBody>
      </p:sp>
      <p:sp>
        <p:nvSpPr>
          <p:cNvPr id="4" name="Slide Number Placeholder 3">
            <a:extLst>
              <a:ext uri="{FF2B5EF4-FFF2-40B4-BE49-F238E27FC236}">
                <a16:creationId xmlns:a16="http://schemas.microsoft.com/office/drawing/2014/main" id="{CE6156C8-B1F9-714A-8F7C-875E23FCB86B}"/>
              </a:ext>
            </a:extLst>
          </p:cNvPr>
          <p:cNvSpPr>
            <a:spLocks noGrp="1"/>
          </p:cNvSpPr>
          <p:nvPr>
            <p:ph type="sldNum" sz="quarter" idx="12"/>
          </p:nvPr>
        </p:nvSpPr>
        <p:spPr/>
        <p:txBody>
          <a:bodyPr/>
          <a:lstStyle/>
          <a:p>
            <a:fld id="{4D267013-DFFC-4352-B274-32112D0CCE19}" type="slidenum">
              <a:rPr lang="en-US" smtClean="0"/>
              <a:pPr/>
              <a:t>50</a:t>
            </a:fld>
            <a:endParaRPr lang="en-US" dirty="0"/>
          </a:p>
        </p:txBody>
      </p:sp>
      <p:sp>
        <p:nvSpPr>
          <p:cNvPr id="8" name="Left Brace 7">
            <a:extLst>
              <a:ext uri="{FF2B5EF4-FFF2-40B4-BE49-F238E27FC236}">
                <a16:creationId xmlns:a16="http://schemas.microsoft.com/office/drawing/2014/main" id="{5E716138-5C67-C24B-82D7-CED59CB811A3}"/>
              </a:ext>
            </a:extLst>
          </p:cNvPr>
          <p:cNvSpPr/>
          <p:nvPr/>
        </p:nvSpPr>
        <p:spPr>
          <a:xfrm>
            <a:off x="1371600" y="1524001"/>
            <a:ext cx="304800" cy="2354947"/>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Left Brace 10">
            <a:extLst>
              <a:ext uri="{FF2B5EF4-FFF2-40B4-BE49-F238E27FC236}">
                <a16:creationId xmlns:a16="http://schemas.microsoft.com/office/drawing/2014/main" id="{ACFD2A4D-278C-AB45-A3FC-690955508D56}"/>
              </a:ext>
            </a:extLst>
          </p:cNvPr>
          <p:cNvSpPr/>
          <p:nvPr/>
        </p:nvSpPr>
        <p:spPr>
          <a:xfrm>
            <a:off x="1333500" y="4076700"/>
            <a:ext cx="304800" cy="2354947"/>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TextBox 12">
            <a:extLst>
              <a:ext uri="{FF2B5EF4-FFF2-40B4-BE49-F238E27FC236}">
                <a16:creationId xmlns:a16="http://schemas.microsoft.com/office/drawing/2014/main" id="{394D66E4-CE07-7D4F-B3E5-E784EE3EBE6E}"/>
              </a:ext>
            </a:extLst>
          </p:cNvPr>
          <p:cNvSpPr txBox="1"/>
          <p:nvPr/>
        </p:nvSpPr>
        <p:spPr>
          <a:xfrm>
            <a:off x="134248" y="4905744"/>
            <a:ext cx="1096390" cy="696857"/>
          </a:xfrm>
          <a:prstGeom prst="rect">
            <a:avLst/>
          </a:prstGeom>
          <a:noFill/>
        </p:spPr>
        <p:txBody>
          <a:bodyPr wrap="none" rtlCol="0">
            <a:spAutoFit/>
          </a:bodyPr>
          <a:lstStyle/>
          <a:p>
            <a:r>
              <a:rPr lang="en-US" dirty="0">
                <a:latin typeface="Helvetica Neue Light" charset="0"/>
                <a:ea typeface="Helvetica Neue Light" charset="0"/>
                <a:cs typeface="Helvetica Neue Light" charset="0"/>
              </a:rPr>
              <a:t>Without </a:t>
            </a:r>
          </a:p>
          <a:p>
            <a:pPr algn="ctr"/>
            <a:r>
              <a:rPr lang="en-US" dirty="0">
                <a:latin typeface="Helvetica Neue Light" charset="0"/>
                <a:ea typeface="Helvetica Neue Light" charset="0"/>
                <a:cs typeface="Helvetica Neue Light" charset="0"/>
              </a:rPr>
              <a:t>R</a:t>
            </a:r>
            <a:r>
              <a:rPr lang="en-US" baseline="-25000" dirty="0">
                <a:latin typeface="Helvetica Neue Light" charset="0"/>
                <a:ea typeface="Helvetica Neue Light" charset="0"/>
                <a:cs typeface="Helvetica Neue Light" charset="0"/>
              </a:rPr>
              <a:t>2</a:t>
            </a:r>
          </a:p>
        </p:txBody>
      </p:sp>
      <p:pic>
        <p:nvPicPr>
          <p:cNvPr id="10" name="Picture 9">
            <a:extLst>
              <a:ext uri="{FF2B5EF4-FFF2-40B4-BE49-F238E27FC236}">
                <a16:creationId xmlns:a16="http://schemas.microsoft.com/office/drawing/2014/main" id="{DC380FE7-3437-334A-9D7C-9B7BFF54430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5001" y="1518097"/>
            <a:ext cx="6781800" cy="2590800"/>
          </a:xfrm>
          <a:prstGeom prst="rect">
            <a:avLst/>
          </a:prstGeom>
        </p:spPr>
      </p:pic>
      <p:pic>
        <p:nvPicPr>
          <p:cNvPr id="15" name="Picture 14">
            <a:extLst>
              <a:ext uri="{FF2B5EF4-FFF2-40B4-BE49-F238E27FC236}">
                <a16:creationId xmlns:a16="http://schemas.microsoft.com/office/drawing/2014/main" id="{8822DFD7-4B12-7043-82DE-50517CCE1A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6901" y="3869858"/>
            <a:ext cx="6591300" cy="2501900"/>
          </a:xfrm>
          <a:prstGeom prst="rect">
            <a:avLst/>
          </a:prstGeom>
        </p:spPr>
      </p:pic>
      <p:sp>
        <p:nvSpPr>
          <p:cNvPr id="16" name="TextBox 15">
            <a:extLst>
              <a:ext uri="{FF2B5EF4-FFF2-40B4-BE49-F238E27FC236}">
                <a16:creationId xmlns:a16="http://schemas.microsoft.com/office/drawing/2014/main" id="{98E2B50C-6538-FC41-B75D-D3A353E8AB3A}"/>
              </a:ext>
            </a:extLst>
          </p:cNvPr>
          <p:cNvSpPr txBox="1"/>
          <p:nvPr/>
        </p:nvSpPr>
        <p:spPr>
          <a:xfrm>
            <a:off x="221547" y="2353045"/>
            <a:ext cx="1096390" cy="696857"/>
          </a:xfrm>
          <a:prstGeom prst="rect">
            <a:avLst/>
          </a:prstGeom>
          <a:noFill/>
        </p:spPr>
        <p:txBody>
          <a:bodyPr wrap="none" rtlCol="0">
            <a:spAutoFit/>
          </a:bodyPr>
          <a:lstStyle/>
          <a:p>
            <a:r>
              <a:rPr lang="en-US" dirty="0">
                <a:latin typeface="Helvetica Neue Light" charset="0"/>
                <a:ea typeface="Helvetica Neue Light" charset="0"/>
                <a:cs typeface="Helvetica Neue Light" charset="0"/>
              </a:rPr>
              <a:t>Without </a:t>
            </a:r>
          </a:p>
          <a:p>
            <a:pPr algn="ctr"/>
            <a:r>
              <a:rPr lang="en-US" dirty="0">
                <a:latin typeface="Helvetica Neue Light" charset="0"/>
                <a:ea typeface="Helvetica Neue Light" charset="0"/>
                <a:cs typeface="Helvetica Neue Light" charset="0"/>
              </a:rPr>
              <a:t>R</a:t>
            </a:r>
            <a:r>
              <a:rPr lang="en-US" baseline="-25000" dirty="0">
                <a:latin typeface="Helvetica Neue Light" charset="0"/>
                <a:ea typeface="Helvetica Neue Light" charset="0"/>
                <a:cs typeface="Helvetica Neue Light" charset="0"/>
              </a:rPr>
              <a:t>1</a:t>
            </a:r>
          </a:p>
        </p:txBody>
      </p:sp>
    </p:spTree>
    <p:extLst>
      <p:ext uri="{BB962C8B-B14F-4D97-AF65-F5344CB8AC3E}">
        <p14:creationId xmlns:p14="http://schemas.microsoft.com/office/powerpoint/2010/main" val="313780665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3BD7C7-73B6-704E-9403-EE0DDFEA993F}"/>
              </a:ext>
            </a:extLst>
          </p:cNvPr>
          <p:cNvSpPr>
            <a:spLocks noGrp="1"/>
          </p:cNvSpPr>
          <p:nvPr>
            <p:ph type="ctrTitle"/>
          </p:nvPr>
        </p:nvSpPr>
        <p:spPr>
          <a:xfrm>
            <a:off x="609600" y="4191000"/>
            <a:ext cx="7772400" cy="1470026"/>
          </a:xfrm>
        </p:spPr>
        <p:txBody>
          <a:bodyPr/>
          <a:lstStyle/>
          <a:p>
            <a:r>
              <a:rPr lang="en-US" dirty="0"/>
              <a:t>Questions??</a:t>
            </a:r>
          </a:p>
        </p:txBody>
      </p:sp>
      <p:pic>
        <p:nvPicPr>
          <p:cNvPr id="4" name="Picture 3">
            <a:extLst>
              <a:ext uri="{FF2B5EF4-FFF2-40B4-BE49-F238E27FC236}">
                <a16:creationId xmlns:a16="http://schemas.microsoft.com/office/drawing/2014/main" id="{7D50B670-E603-2349-A91D-F913C39D139F}"/>
              </a:ext>
            </a:extLst>
          </p:cNvPr>
          <p:cNvPicPr>
            <a:picLocks noChangeAspect="1"/>
          </p:cNvPicPr>
          <p:nvPr/>
        </p:nvPicPr>
        <p:blipFill>
          <a:blip r:embed="rId2"/>
          <a:stretch>
            <a:fillRect/>
          </a:stretch>
        </p:blipFill>
        <p:spPr>
          <a:xfrm>
            <a:off x="2971800" y="914400"/>
            <a:ext cx="3048000" cy="3048000"/>
          </a:xfrm>
          <a:prstGeom prst="rect">
            <a:avLst/>
          </a:prstGeom>
        </p:spPr>
      </p:pic>
    </p:spTree>
    <p:extLst>
      <p:ext uri="{BB962C8B-B14F-4D97-AF65-F5344CB8AC3E}">
        <p14:creationId xmlns:p14="http://schemas.microsoft.com/office/powerpoint/2010/main" val="383735940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3BD7C7-73B6-704E-9403-EE0DDFEA993F}"/>
              </a:ext>
            </a:extLst>
          </p:cNvPr>
          <p:cNvSpPr>
            <a:spLocks noGrp="1"/>
          </p:cNvSpPr>
          <p:nvPr>
            <p:ph type="ctrTitle"/>
          </p:nvPr>
        </p:nvSpPr>
        <p:spPr>
          <a:xfrm>
            <a:off x="609600" y="4191000"/>
            <a:ext cx="7772400" cy="1470026"/>
          </a:xfrm>
        </p:spPr>
        <p:txBody>
          <a:bodyPr/>
          <a:lstStyle/>
          <a:p>
            <a:r>
              <a:rPr lang="en-US" dirty="0"/>
              <a:t>Let’s start the critique!</a:t>
            </a:r>
          </a:p>
        </p:txBody>
      </p:sp>
      <p:pic>
        <p:nvPicPr>
          <p:cNvPr id="5" name="Picture 4">
            <a:extLst>
              <a:ext uri="{FF2B5EF4-FFF2-40B4-BE49-F238E27FC236}">
                <a16:creationId xmlns:a16="http://schemas.microsoft.com/office/drawing/2014/main" id="{B08EA9F1-1C5A-DC46-B0E8-F29A3C37E2BC}"/>
              </a:ext>
            </a:extLst>
          </p:cNvPr>
          <p:cNvPicPr>
            <a:picLocks noChangeAspect="1"/>
          </p:cNvPicPr>
          <p:nvPr/>
        </p:nvPicPr>
        <p:blipFill>
          <a:blip r:embed="rId2"/>
          <a:stretch>
            <a:fillRect/>
          </a:stretch>
        </p:blipFill>
        <p:spPr>
          <a:xfrm>
            <a:off x="2428469" y="1441450"/>
            <a:ext cx="4134662" cy="2749550"/>
          </a:xfrm>
          <a:prstGeom prst="rect">
            <a:avLst/>
          </a:prstGeom>
        </p:spPr>
      </p:pic>
    </p:spTree>
    <p:extLst>
      <p:ext uri="{BB962C8B-B14F-4D97-AF65-F5344CB8AC3E}">
        <p14:creationId xmlns:p14="http://schemas.microsoft.com/office/powerpoint/2010/main" val="377533200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1EAD25-DB44-9140-8BF4-04797847B1A8}"/>
              </a:ext>
            </a:extLst>
          </p:cNvPr>
          <p:cNvSpPr>
            <a:spLocks noGrp="1"/>
          </p:cNvSpPr>
          <p:nvPr>
            <p:ph type="ctrTitle"/>
          </p:nvPr>
        </p:nvSpPr>
        <p:spPr>
          <a:xfrm>
            <a:off x="762000" y="4267200"/>
            <a:ext cx="7772400" cy="1470026"/>
          </a:xfrm>
        </p:spPr>
        <p:txBody>
          <a:bodyPr/>
          <a:lstStyle/>
          <a:p>
            <a:r>
              <a:rPr lang="en-US" dirty="0"/>
              <a:t>The Bayesian Case Model</a:t>
            </a:r>
          </a:p>
        </p:txBody>
      </p:sp>
      <p:pic>
        <p:nvPicPr>
          <p:cNvPr id="6" name="Picture 5">
            <a:extLst>
              <a:ext uri="{FF2B5EF4-FFF2-40B4-BE49-F238E27FC236}">
                <a16:creationId xmlns:a16="http://schemas.microsoft.com/office/drawing/2014/main" id="{59058C47-C797-5545-8E07-83FCA3B69CCA}"/>
              </a:ext>
            </a:extLst>
          </p:cNvPr>
          <p:cNvPicPr>
            <a:picLocks noChangeAspect="1"/>
          </p:cNvPicPr>
          <p:nvPr/>
        </p:nvPicPr>
        <p:blipFill>
          <a:blip r:embed="rId2"/>
          <a:stretch>
            <a:fillRect/>
          </a:stretch>
        </p:blipFill>
        <p:spPr>
          <a:xfrm>
            <a:off x="3009900" y="457200"/>
            <a:ext cx="3276600" cy="3276600"/>
          </a:xfrm>
          <a:prstGeom prst="rect">
            <a:avLst/>
          </a:prstGeom>
        </p:spPr>
      </p:pic>
      <p:sp>
        <p:nvSpPr>
          <p:cNvPr id="7" name="TextBox 6">
            <a:extLst>
              <a:ext uri="{FF2B5EF4-FFF2-40B4-BE49-F238E27FC236}">
                <a16:creationId xmlns:a16="http://schemas.microsoft.com/office/drawing/2014/main" id="{2CC24BA2-37C4-1642-A735-63779DB61611}"/>
              </a:ext>
            </a:extLst>
          </p:cNvPr>
          <p:cNvSpPr txBox="1"/>
          <p:nvPr/>
        </p:nvSpPr>
        <p:spPr>
          <a:xfrm>
            <a:off x="419100" y="5876031"/>
            <a:ext cx="8115300" cy="394595"/>
          </a:xfrm>
          <a:prstGeom prst="rect">
            <a:avLst/>
          </a:prstGeom>
          <a:noFill/>
        </p:spPr>
        <p:txBody>
          <a:bodyPr wrap="square" rtlCol="0">
            <a:spAutoFit/>
          </a:bodyPr>
          <a:lstStyle/>
          <a:p>
            <a:pPr algn="r"/>
            <a:r>
              <a:rPr lang="en-US" dirty="0">
                <a:latin typeface="Helvetica Neue Light" charset="0"/>
                <a:ea typeface="Helvetica Neue Light" charset="0"/>
                <a:cs typeface="Helvetica Neue Light" charset="0"/>
              </a:rPr>
              <a:t>Been Kim, Cynthia Rudin, Julie Shah</a:t>
            </a:r>
          </a:p>
        </p:txBody>
      </p:sp>
    </p:spTree>
    <p:extLst>
      <p:ext uri="{BB962C8B-B14F-4D97-AF65-F5344CB8AC3E}">
        <p14:creationId xmlns:p14="http://schemas.microsoft.com/office/powerpoint/2010/main" val="315816608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03B71C-D08E-A045-87F4-5582C6F702DC}"/>
              </a:ext>
            </a:extLst>
          </p:cNvPr>
          <p:cNvSpPr>
            <a:spLocks noGrp="1"/>
          </p:cNvSpPr>
          <p:nvPr>
            <p:ph type="title"/>
          </p:nvPr>
        </p:nvSpPr>
        <p:spPr/>
        <p:txBody>
          <a:bodyPr/>
          <a:lstStyle/>
          <a:p>
            <a:r>
              <a:rPr lang="en-US" dirty="0"/>
              <a:t>Contributions</a:t>
            </a:r>
          </a:p>
        </p:txBody>
      </p:sp>
      <p:sp>
        <p:nvSpPr>
          <p:cNvPr id="3" name="Content Placeholder 2">
            <a:extLst>
              <a:ext uri="{FF2B5EF4-FFF2-40B4-BE49-F238E27FC236}">
                <a16:creationId xmlns:a16="http://schemas.microsoft.com/office/drawing/2014/main" id="{8C7133C6-7C4A-9C4D-94E3-E82304BD214A}"/>
              </a:ext>
            </a:extLst>
          </p:cNvPr>
          <p:cNvSpPr>
            <a:spLocks noGrp="1"/>
          </p:cNvSpPr>
          <p:nvPr>
            <p:ph idx="1"/>
          </p:nvPr>
        </p:nvSpPr>
        <p:spPr/>
        <p:txBody>
          <a:bodyPr>
            <a:normAutofit lnSpcReduction="10000"/>
          </a:bodyPr>
          <a:lstStyle/>
          <a:p>
            <a:r>
              <a:rPr lang="en-US" dirty="0"/>
              <a:t>A new Bayesian model, Bayesian Case Model (BCM)</a:t>
            </a:r>
          </a:p>
          <a:p>
            <a:endParaRPr lang="en-US" dirty="0"/>
          </a:p>
          <a:p>
            <a:r>
              <a:rPr lang="en-US" dirty="0"/>
              <a:t>Prototype clustering and subspace learning</a:t>
            </a:r>
          </a:p>
          <a:p>
            <a:pPr lvl="1"/>
            <a:r>
              <a:rPr lang="en-US" dirty="0"/>
              <a:t>Representative examples</a:t>
            </a:r>
          </a:p>
          <a:p>
            <a:pPr lvl="1"/>
            <a:r>
              <a:rPr lang="en-US" dirty="0"/>
              <a:t>Important features </a:t>
            </a:r>
          </a:p>
          <a:p>
            <a:pPr lvl="1"/>
            <a:endParaRPr lang="en-US" dirty="0"/>
          </a:p>
          <a:p>
            <a:r>
              <a:rPr lang="en-US" dirty="0"/>
              <a:t>Think of BCM as an interpretable clustering algorithm</a:t>
            </a:r>
          </a:p>
          <a:p>
            <a:endParaRPr lang="en-US" dirty="0"/>
          </a:p>
          <a:p>
            <a:r>
              <a:rPr lang="en-US" dirty="0"/>
              <a:t>Remark: If you know LDA, you know BCM!</a:t>
            </a:r>
          </a:p>
        </p:txBody>
      </p:sp>
      <p:sp>
        <p:nvSpPr>
          <p:cNvPr id="4" name="Slide Number Placeholder 3">
            <a:extLst>
              <a:ext uri="{FF2B5EF4-FFF2-40B4-BE49-F238E27FC236}">
                <a16:creationId xmlns:a16="http://schemas.microsoft.com/office/drawing/2014/main" id="{9DDC5D5F-7AB7-484F-B26F-89B39C0EEB4C}"/>
              </a:ext>
            </a:extLst>
          </p:cNvPr>
          <p:cNvSpPr>
            <a:spLocks noGrp="1"/>
          </p:cNvSpPr>
          <p:nvPr>
            <p:ph type="sldNum" sz="quarter" idx="12"/>
          </p:nvPr>
        </p:nvSpPr>
        <p:spPr/>
        <p:txBody>
          <a:bodyPr/>
          <a:lstStyle/>
          <a:p>
            <a:fld id="{4D267013-DFFC-4352-B274-32112D0CCE19}" type="slidenum">
              <a:rPr lang="en-US" smtClean="0"/>
              <a:pPr/>
              <a:t>54</a:t>
            </a:fld>
            <a:endParaRPr lang="en-US" dirty="0"/>
          </a:p>
        </p:txBody>
      </p:sp>
    </p:spTree>
    <p:extLst>
      <p:ext uri="{BB962C8B-B14F-4D97-AF65-F5344CB8AC3E}">
        <p14:creationId xmlns:p14="http://schemas.microsoft.com/office/powerpoint/2010/main" val="331153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10ABFD-7C58-BB4F-B0F1-A469E9657B16}"/>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BEC15372-14D6-6A47-B1F2-20A0F39E5521}"/>
              </a:ext>
            </a:extLst>
          </p:cNvPr>
          <p:cNvSpPr>
            <a:spLocks noGrp="1"/>
          </p:cNvSpPr>
          <p:nvPr>
            <p:ph idx="1"/>
          </p:nvPr>
        </p:nvSpPr>
        <p:spPr>
          <a:xfrm>
            <a:off x="433590" y="1288148"/>
            <a:ext cx="8229600" cy="5181600"/>
          </a:xfrm>
        </p:spPr>
        <p:txBody>
          <a:bodyPr/>
          <a:lstStyle/>
          <a:p>
            <a:r>
              <a:rPr lang="en-US" dirty="0"/>
              <a:t>LDA (slightly modified)</a:t>
            </a:r>
          </a:p>
          <a:p>
            <a:pPr lvl="1"/>
            <a:r>
              <a:rPr lang="en-US" dirty="0"/>
              <a:t>Generative Model</a:t>
            </a:r>
          </a:p>
          <a:p>
            <a:pPr lvl="1"/>
            <a:r>
              <a:rPr lang="en-US" dirty="0"/>
              <a:t>Plate Notation</a:t>
            </a:r>
          </a:p>
          <a:p>
            <a:pPr lvl="1"/>
            <a:r>
              <a:rPr lang="en-US" dirty="0"/>
              <a:t>Choosing an Inference Method</a:t>
            </a:r>
          </a:p>
          <a:p>
            <a:pPr lvl="1"/>
            <a:r>
              <a:rPr lang="en-US" dirty="0"/>
              <a:t>Deriving Appropriate Equations</a:t>
            </a:r>
          </a:p>
          <a:p>
            <a:endParaRPr lang="en-US" dirty="0"/>
          </a:p>
          <a:p>
            <a:r>
              <a:rPr lang="en-US" dirty="0"/>
              <a:t>How is BCM different?</a:t>
            </a:r>
          </a:p>
          <a:p>
            <a:pPr lvl="1"/>
            <a:r>
              <a:rPr lang="en-US" dirty="0"/>
              <a:t>Prototype learning</a:t>
            </a:r>
          </a:p>
          <a:p>
            <a:pPr lvl="1"/>
            <a:r>
              <a:rPr lang="en-US" dirty="0"/>
              <a:t>Subspace learning</a:t>
            </a:r>
          </a:p>
          <a:p>
            <a:pPr lvl="1"/>
            <a:endParaRPr lang="en-US" dirty="0"/>
          </a:p>
          <a:p>
            <a:r>
              <a:rPr lang="en-US" dirty="0"/>
              <a:t>Experimentation</a:t>
            </a:r>
          </a:p>
          <a:p>
            <a:pPr lvl="1"/>
            <a:endParaRPr lang="en-US" dirty="0"/>
          </a:p>
          <a:p>
            <a:pPr lvl="1"/>
            <a:endParaRPr lang="en-US" dirty="0"/>
          </a:p>
        </p:txBody>
      </p:sp>
      <p:sp>
        <p:nvSpPr>
          <p:cNvPr id="4" name="Slide Number Placeholder 3">
            <a:extLst>
              <a:ext uri="{FF2B5EF4-FFF2-40B4-BE49-F238E27FC236}">
                <a16:creationId xmlns:a16="http://schemas.microsoft.com/office/drawing/2014/main" id="{EE68B7DF-DDC7-9049-9B31-915CDD2A25B2}"/>
              </a:ext>
            </a:extLst>
          </p:cNvPr>
          <p:cNvSpPr>
            <a:spLocks noGrp="1"/>
          </p:cNvSpPr>
          <p:nvPr>
            <p:ph type="sldNum" sz="quarter" idx="12"/>
          </p:nvPr>
        </p:nvSpPr>
        <p:spPr/>
        <p:txBody>
          <a:bodyPr/>
          <a:lstStyle/>
          <a:p>
            <a:fld id="{4D267013-DFFC-4352-B274-32112D0CCE19}" type="slidenum">
              <a:rPr lang="en-US" smtClean="0"/>
              <a:pPr/>
              <a:t>55</a:t>
            </a:fld>
            <a:endParaRPr lang="en-US" dirty="0"/>
          </a:p>
        </p:txBody>
      </p:sp>
    </p:spTree>
    <p:extLst>
      <p:ext uri="{BB962C8B-B14F-4D97-AF65-F5344CB8AC3E}">
        <p14:creationId xmlns:p14="http://schemas.microsoft.com/office/powerpoint/2010/main" val="71091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9C954D-AA6C-9C45-A64A-D63C4F9390F1}"/>
              </a:ext>
            </a:extLst>
          </p:cNvPr>
          <p:cNvSpPr>
            <a:spLocks noGrp="1"/>
          </p:cNvSpPr>
          <p:nvPr>
            <p:ph type="title"/>
          </p:nvPr>
        </p:nvSpPr>
        <p:spPr/>
        <p:txBody>
          <a:bodyPr/>
          <a:lstStyle/>
          <a:p>
            <a:r>
              <a:rPr lang="en-US" dirty="0"/>
              <a:t>Latent Dirichlet Allocation</a:t>
            </a:r>
          </a:p>
        </p:txBody>
      </p:sp>
      <p:sp>
        <p:nvSpPr>
          <p:cNvPr id="3" name="Content Placeholder 2">
            <a:extLst>
              <a:ext uri="{FF2B5EF4-FFF2-40B4-BE49-F238E27FC236}">
                <a16:creationId xmlns:a16="http://schemas.microsoft.com/office/drawing/2014/main" id="{CA0BF7B6-2206-5345-ABBF-B3BC53644499}"/>
              </a:ext>
            </a:extLst>
          </p:cNvPr>
          <p:cNvSpPr>
            <a:spLocks noGrp="1"/>
          </p:cNvSpPr>
          <p:nvPr>
            <p:ph idx="1"/>
          </p:nvPr>
        </p:nvSpPr>
        <p:spPr/>
        <p:txBody>
          <a:bodyPr/>
          <a:lstStyle/>
          <a:p>
            <a:r>
              <a:rPr lang="en-US" dirty="0"/>
              <a:t>A classic model designed for identifying topics of documents</a:t>
            </a:r>
          </a:p>
          <a:p>
            <a:endParaRPr lang="en-US" dirty="0"/>
          </a:p>
          <a:p>
            <a:r>
              <a:rPr lang="en-US" dirty="0"/>
              <a:t>Each document is associated with a probability distribution over topics</a:t>
            </a:r>
          </a:p>
          <a:p>
            <a:endParaRPr lang="en-US" dirty="0"/>
          </a:p>
          <a:p>
            <a:r>
              <a:rPr lang="en-US" dirty="0"/>
              <a:t>Each word is associated with one topic which is sampled from the document’s probability distribution</a:t>
            </a:r>
          </a:p>
        </p:txBody>
      </p:sp>
      <p:sp>
        <p:nvSpPr>
          <p:cNvPr id="4" name="Slide Number Placeholder 3">
            <a:extLst>
              <a:ext uri="{FF2B5EF4-FFF2-40B4-BE49-F238E27FC236}">
                <a16:creationId xmlns:a16="http://schemas.microsoft.com/office/drawing/2014/main" id="{6013B41A-E896-E642-AE82-99ACCBE1FD43}"/>
              </a:ext>
            </a:extLst>
          </p:cNvPr>
          <p:cNvSpPr>
            <a:spLocks noGrp="1"/>
          </p:cNvSpPr>
          <p:nvPr>
            <p:ph type="sldNum" sz="quarter" idx="12"/>
          </p:nvPr>
        </p:nvSpPr>
        <p:spPr/>
        <p:txBody>
          <a:bodyPr/>
          <a:lstStyle/>
          <a:p>
            <a:fld id="{4D267013-DFFC-4352-B274-32112D0CCE19}" type="slidenum">
              <a:rPr lang="en-US" smtClean="0"/>
              <a:pPr/>
              <a:t>56</a:t>
            </a:fld>
            <a:endParaRPr lang="en-US" dirty="0"/>
          </a:p>
        </p:txBody>
      </p:sp>
    </p:spTree>
    <p:extLst>
      <p:ext uri="{BB962C8B-B14F-4D97-AF65-F5344CB8AC3E}">
        <p14:creationId xmlns:p14="http://schemas.microsoft.com/office/powerpoint/2010/main" val="370838660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045025-A076-ED4A-AF7E-E1D7AA57957F}"/>
              </a:ext>
            </a:extLst>
          </p:cNvPr>
          <p:cNvSpPr>
            <a:spLocks noGrp="1"/>
          </p:cNvSpPr>
          <p:nvPr>
            <p:ph type="title"/>
          </p:nvPr>
        </p:nvSpPr>
        <p:spPr/>
        <p:txBody>
          <a:bodyPr/>
          <a:lstStyle/>
          <a:p>
            <a:r>
              <a:rPr lang="en-US" dirty="0"/>
              <a:t>LDA for Structured Data: Notation </a:t>
            </a:r>
          </a:p>
        </p:txBody>
      </p:sp>
      <p:sp>
        <p:nvSpPr>
          <p:cNvPr id="3" name="Content Placeholder 2">
            <a:extLst>
              <a:ext uri="{FF2B5EF4-FFF2-40B4-BE49-F238E27FC236}">
                <a16:creationId xmlns:a16="http://schemas.microsoft.com/office/drawing/2014/main" id="{1DD53D06-DDBC-D04E-A173-5EE418901F06}"/>
              </a:ext>
            </a:extLst>
          </p:cNvPr>
          <p:cNvSpPr>
            <a:spLocks noGrp="1"/>
          </p:cNvSpPr>
          <p:nvPr>
            <p:ph idx="1"/>
          </p:nvPr>
        </p:nvSpPr>
        <p:spPr>
          <a:xfrm>
            <a:off x="990600" y="2819400"/>
            <a:ext cx="8229600" cy="5181600"/>
          </a:xfrm>
        </p:spPr>
        <p:txBody>
          <a:bodyPr/>
          <a:lstStyle/>
          <a:p>
            <a:r>
              <a:rPr lang="en-US" dirty="0"/>
              <a:t>M = Number of data points</a:t>
            </a:r>
          </a:p>
          <a:p>
            <a:r>
              <a:rPr lang="en-US" dirty="0"/>
              <a:t>N = Number of features </a:t>
            </a:r>
          </a:p>
          <a:p>
            <a:r>
              <a:rPr lang="en-US" dirty="0"/>
              <a:t>K = Number of clusters (known beforehand)</a:t>
            </a:r>
          </a:p>
          <a:p>
            <a:endParaRPr lang="en-US" dirty="0"/>
          </a:p>
        </p:txBody>
      </p:sp>
      <p:sp>
        <p:nvSpPr>
          <p:cNvPr id="4" name="Slide Number Placeholder 3">
            <a:extLst>
              <a:ext uri="{FF2B5EF4-FFF2-40B4-BE49-F238E27FC236}">
                <a16:creationId xmlns:a16="http://schemas.microsoft.com/office/drawing/2014/main" id="{20B95854-091A-614A-B0E4-2E1EF59BB71D}"/>
              </a:ext>
            </a:extLst>
          </p:cNvPr>
          <p:cNvSpPr>
            <a:spLocks noGrp="1"/>
          </p:cNvSpPr>
          <p:nvPr>
            <p:ph type="sldNum" sz="quarter" idx="12"/>
          </p:nvPr>
        </p:nvSpPr>
        <p:spPr/>
        <p:txBody>
          <a:bodyPr/>
          <a:lstStyle/>
          <a:p>
            <a:fld id="{4D267013-DFFC-4352-B274-32112D0CCE19}" type="slidenum">
              <a:rPr lang="en-US" smtClean="0"/>
              <a:pPr/>
              <a:t>57</a:t>
            </a:fld>
            <a:endParaRPr lang="en-US" dirty="0"/>
          </a:p>
        </p:txBody>
      </p:sp>
    </p:spTree>
    <p:extLst>
      <p:ext uri="{BB962C8B-B14F-4D97-AF65-F5344CB8AC3E}">
        <p14:creationId xmlns:p14="http://schemas.microsoft.com/office/powerpoint/2010/main" val="335138945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6DDA7E-F44F-984D-9AEC-D1216A9F7FB8}"/>
              </a:ext>
            </a:extLst>
          </p:cNvPr>
          <p:cNvSpPr>
            <a:spLocks noGrp="1"/>
          </p:cNvSpPr>
          <p:nvPr>
            <p:ph type="title"/>
          </p:nvPr>
        </p:nvSpPr>
        <p:spPr/>
        <p:txBody>
          <a:bodyPr/>
          <a:lstStyle/>
          <a:p>
            <a:r>
              <a:rPr lang="en-US" dirty="0"/>
              <a:t>LDA for Structured Data</a:t>
            </a:r>
          </a:p>
        </p:txBody>
      </p:sp>
      <p:sp>
        <p:nvSpPr>
          <p:cNvPr id="3" name="Content Placeholder 2">
            <a:extLst>
              <a:ext uri="{FF2B5EF4-FFF2-40B4-BE49-F238E27FC236}">
                <a16:creationId xmlns:a16="http://schemas.microsoft.com/office/drawing/2014/main" id="{416EE1AD-043E-A141-810F-E455D1051FC4}"/>
              </a:ext>
            </a:extLst>
          </p:cNvPr>
          <p:cNvSpPr>
            <a:spLocks noGrp="1"/>
          </p:cNvSpPr>
          <p:nvPr>
            <p:ph idx="1"/>
          </p:nvPr>
        </p:nvSpPr>
        <p:spPr/>
        <p:txBody>
          <a:bodyPr/>
          <a:lstStyle/>
          <a:p>
            <a:endParaRPr lang="en-US" dirty="0"/>
          </a:p>
          <a:p>
            <a:r>
              <a:rPr lang="en-US" dirty="0"/>
              <a:t>For each cluster k = 1 to K</a:t>
            </a:r>
          </a:p>
          <a:p>
            <a:pPr lvl="1"/>
            <a:r>
              <a:rPr lang="en-US" dirty="0"/>
              <a:t>Sample a distribution over feature values</a:t>
            </a:r>
          </a:p>
          <a:p>
            <a:endParaRPr lang="en-US" dirty="0"/>
          </a:p>
          <a:p>
            <a:r>
              <a:rPr lang="en-US" dirty="0"/>
              <a:t>For each data point </a:t>
            </a:r>
            <a:r>
              <a:rPr lang="en-US" dirty="0" err="1"/>
              <a:t>i</a:t>
            </a:r>
            <a:r>
              <a:rPr lang="en-US" dirty="0"/>
              <a:t> = 1 to M</a:t>
            </a:r>
          </a:p>
          <a:p>
            <a:pPr lvl="1"/>
            <a:r>
              <a:rPr lang="en-US" dirty="0"/>
              <a:t>Choose a distribution over clusters</a:t>
            </a:r>
          </a:p>
          <a:p>
            <a:pPr lvl="1"/>
            <a:r>
              <a:rPr lang="en-US" dirty="0"/>
              <a:t>For each feature j = 1 to N</a:t>
            </a:r>
          </a:p>
          <a:p>
            <a:pPr lvl="2"/>
            <a:r>
              <a:rPr lang="en-US" dirty="0"/>
              <a:t>Choose a cluster</a:t>
            </a:r>
          </a:p>
          <a:p>
            <a:pPr lvl="2"/>
            <a:r>
              <a:rPr lang="en-US" dirty="0"/>
              <a:t>Choose a feature value </a:t>
            </a:r>
          </a:p>
        </p:txBody>
      </p:sp>
      <p:sp>
        <p:nvSpPr>
          <p:cNvPr id="4" name="Slide Number Placeholder 3">
            <a:extLst>
              <a:ext uri="{FF2B5EF4-FFF2-40B4-BE49-F238E27FC236}">
                <a16:creationId xmlns:a16="http://schemas.microsoft.com/office/drawing/2014/main" id="{A9CAC7A2-6252-AD41-AD11-4F775F375C31}"/>
              </a:ext>
            </a:extLst>
          </p:cNvPr>
          <p:cNvSpPr>
            <a:spLocks noGrp="1"/>
          </p:cNvSpPr>
          <p:nvPr>
            <p:ph type="sldNum" sz="quarter" idx="12"/>
          </p:nvPr>
        </p:nvSpPr>
        <p:spPr/>
        <p:txBody>
          <a:bodyPr/>
          <a:lstStyle/>
          <a:p>
            <a:fld id="{4D267013-DFFC-4352-B274-32112D0CCE19}" type="slidenum">
              <a:rPr lang="en-US" smtClean="0"/>
              <a:pPr/>
              <a:t>58</a:t>
            </a:fld>
            <a:endParaRPr lang="en-US" dirty="0"/>
          </a:p>
        </p:txBody>
      </p:sp>
      <p:pic>
        <p:nvPicPr>
          <p:cNvPr id="6" name="Picture 5">
            <a:extLst>
              <a:ext uri="{FF2B5EF4-FFF2-40B4-BE49-F238E27FC236}">
                <a16:creationId xmlns:a16="http://schemas.microsoft.com/office/drawing/2014/main" id="{54608F09-9F32-AC43-BB22-80B96F79D5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81701" y="4098344"/>
            <a:ext cx="1143000" cy="317500"/>
          </a:xfrm>
          <a:prstGeom prst="rect">
            <a:avLst/>
          </a:prstGeom>
        </p:spPr>
      </p:pic>
      <p:pic>
        <p:nvPicPr>
          <p:cNvPr id="8" name="Picture 7">
            <a:extLst>
              <a:ext uri="{FF2B5EF4-FFF2-40B4-BE49-F238E27FC236}">
                <a16:creationId xmlns:a16="http://schemas.microsoft.com/office/drawing/2014/main" id="{C9F16C44-E2C8-CD4B-8B9F-2C84E3E545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81800" y="2565400"/>
            <a:ext cx="1181100" cy="406400"/>
          </a:xfrm>
          <a:prstGeom prst="rect">
            <a:avLst/>
          </a:prstGeom>
        </p:spPr>
      </p:pic>
      <p:pic>
        <p:nvPicPr>
          <p:cNvPr id="10" name="Picture 9">
            <a:extLst>
              <a:ext uri="{FF2B5EF4-FFF2-40B4-BE49-F238E27FC236}">
                <a16:creationId xmlns:a16="http://schemas.microsoft.com/office/drawing/2014/main" id="{237264D7-FE76-E243-A49A-FE34CDEA4A5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57600" y="4953000"/>
            <a:ext cx="2095500" cy="304800"/>
          </a:xfrm>
          <a:prstGeom prst="rect">
            <a:avLst/>
          </a:prstGeom>
        </p:spPr>
      </p:pic>
      <p:pic>
        <p:nvPicPr>
          <p:cNvPr id="12" name="Picture 11">
            <a:extLst>
              <a:ext uri="{FF2B5EF4-FFF2-40B4-BE49-F238E27FC236}">
                <a16:creationId xmlns:a16="http://schemas.microsoft.com/office/drawing/2014/main" id="{6EACF5EC-AC33-2F4B-8C67-32EE6208ECB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43400" y="5283200"/>
            <a:ext cx="2324100" cy="355600"/>
          </a:xfrm>
          <a:prstGeom prst="rect">
            <a:avLst/>
          </a:prstGeom>
        </p:spPr>
      </p:pic>
    </p:spTree>
    <p:extLst>
      <p:ext uri="{BB962C8B-B14F-4D97-AF65-F5344CB8AC3E}">
        <p14:creationId xmlns:p14="http://schemas.microsoft.com/office/powerpoint/2010/main" val="173179095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718074-6470-C346-A62E-192C0199DB9D}"/>
              </a:ext>
            </a:extLst>
          </p:cNvPr>
          <p:cNvSpPr>
            <a:spLocks noGrp="1"/>
          </p:cNvSpPr>
          <p:nvPr>
            <p:ph type="title"/>
          </p:nvPr>
        </p:nvSpPr>
        <p:spPr/>
        <p:txBody>
          <a:bodyPr/>
          <a:lstStyle/>
          <a:p>
            <a:r>
              <a:rPr lang="en-US" dirty="0"/>
              <a:t>Few Points</a:t>
            </a:r>
          </a:p>
        </p:txBody>
      </p:sp>
      <p:sp>
        <p:nvSpPr>
          <p:cNvPr id="3" name="Content Placeholder 2">
            <a:extLst>
              <a:ext uri="{FF2B5EF4-FFF2-40B4-BE49-F238E27FC236}">
                <a16:creationId xmlns:a16="http://schemas.microsoft.com/office/drawing/2014/main" id="{A329E31B-A602-C04F-8878-5F104BF899C6}"/>
              </a:ext>
            </a:extLst>
          </p:cNvPr>
          <p:cNvSpPr>
            <a:spLocks noGrp="1"/>
          </p:cNvSpPr>
          <p:nvPr>
            <p:ph idx="1"/>
          </p:nvPr>
        </p:nvSpPr>
        <p:spPr/>
        <p:txBody>
          <a:bodyPr/>
          <a:lstStyle/>
          <a:p>
            <a:r>
              <a:rPr lang="en-US" dirty="0"/>
              <a:t>By that model, each feature is categorical and has same number of values</a:t>
            </a:r>
          </a:p>
          <a:p>
            <a:pPr lvl="1"/>
            <a:r>
              <a:rPr lang="en-US" dirty="0"/>
              <a:t>Restrictive assumption</a:t>
            </a:r>
          </a:p>
          <a:p>
            <a:pPr lvl="1"/>
            <a:endParaRPr lang="en-US" dirty="0"/>
          </a:p>
          <a:p>
            <a:r>
              <a:rPr lang="en-US" dirty="0"/>
              <a:t>Each data point is a member of multiple clusters</a:t>
            </a:r>
          </a:p>
          <a:p>
            <a:pPr lvl="1"/>
            <a:r>
              <a:rPr lang="en-US" dirty="0"/>
              <a:t>Soft cluster assignment</a:t>
            </a:r>
          </a:p>
          <a:p>
            <a:pPr lvl="1"/>
            <a:endParaRPr lang="en-US" dirty="0"/>
          </a:p>
          <a:p>
            <a:r>
              <a:rPr lang="en-US" dirty="0"/>
              <a:t>Each feature value corresponding to each data point is associated with a single cluster (sampled from the data point’s cluster distribution)</a:t>
            </a:r>
          </a:p>
        </p:txBody>
      </p:sp>
      <p:sp>
        <p:nvSpPr>
          <p:cNvPr id="4" name="Slide Number Placeholder 3">
            <a:extLst>
              <a:ext uri="{FF2B5EF4-FFF2-40B4-BE49-F238E27FC236}">
                <a16:creationId xmlns:a16="http://schemas.microsoft.com/office/drawing/2014/main" id="{0FE08267-007E-334B-83DB-C0690CC52958}"/>
              </a:ext>
            </a:extLst>
          </p:cNvPr>
          <p:cNvSpPr>
            <a:spLocks noGrp="1"/>
          </p:cNvSpPr>
          <p:nvPr>
            <p:ph type="sldNum" sz="quarter" idx="12"/>
          </p:nvPr>
        </p:nvSpPr>
        <p:spPr/>
        <p:txBody>
          <a:bodyPr/>
          <a:lstStyle/>
          <a:p>
            <a:fld id="{4D267013-DFFC-4352-B274-32112D0CCE19}" type="slidenum">
              <a:rPr lang="en-US" smtClean="0"/>
              <a:pPr/>
              <a:t>59</a:t>
            </a:fld>
            <a:endParaRPr lang="en-US" dirty="0"/>
          </a:p>
        </p:txBody>
      </p:sp>
    </p:spTree>
    <p:extLst>
      <p:ext uri="{BB962C8B-B14F-4D97-AF65-F5344CB8AC3E}">
        <p14:creationId xmlns:p14="http://schemas.microsoft.com/office/powerpoint/2010/main" val="37131929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0C4700-5D78-0B4E-9615-BCC21F8A702E}"/>
              </a:ext>
            </a:extLst>
          </p:cNvPr>
          <p:cNvSpPr>
            <a:spLocks noGrp="1"/>
          </p:cNvSpPr>
          <p:nvPr>
            <p:ph type="title"/>
          </p:nvPr>
        </p:nvSpPr>
        <p:spPr/>
        <p:txBody>
          <a:bodyPr/>
          <a:lstStyle/>
          <a:p>
            <a:r>
              <a:rPr lang="en-US" dirty="0"/>
              <a:t>Contributions</a:t>
            </a:r>
          </a:p>
        </p:txBody>
      </p:sp>
      <p:sp>
        <p:nvSpPr>
          <p:cNvPr id="3" name="Content Placeholder 2">
            <a:extLst>
              <a:ext uri="{FF2B5EF4-FFF2-40B4-BE49-F238E27FC236}">
                <a16:creationId xmlns:a16="http://schemas.microsoft.com/office/drawing/2014/main" id="{B26C010D-DA51-C142-9911-CAEDF594BC85}"/>
              </a:ext>
            </a:extLst>
          </p:cNvPr>
          <p:cNvSpPr>
            <a:spLocks noGrp="1"/>
          </p:cNvSpPr>
          <p:nvPr>
            <p:ph idx="1"/>
          </p:nvPr>
        </p:nvSpPr>
        <p:spPr>
          <a:xfrm>
            <a:off x="457200" y="1498601"/>
            <a:ext cx="8458199" cy="5181600"/>
          </a:xfrm>
        </p:spPr>
        <p:txBody>
          <a:bodyPr/>
          <a:lstStyle/>
          <a:p>
            <a:r>
              <a:rPr lang="en-US" dirty="0"/>
              <a:t>Proposed and developed </a:t>
            </a:r>
            <a:r>
              <a:rPr lang="en-US" dirty="0">
                <a:solidFill>
                  <a:srgbClr val="0000FF"/>
                </a:solidFill>
              </a:rPr>
              <a:t>a novel network architecture for deep learning</a:t>
            </a:r>
          </a:p>
          <a:p>
            <a:endParaRPr lang="en-US" dirty="0"/>
          </a:p>
          <a:p>
            <a:r>
              <a:rPr lang="en-US" dirty="0">
                <a:solidFill>
                  <a:srgbClr val="0000FF"/>
                </a:solidFill>
              </a:rPr>
              <a:t>Explains its own reasoning </a:t>
            </a:r>
            <a:r>
              <a:rPr lang="en-US" dirty="0"/>
              <a:t>for each prediction</a:t>
            </a:r>
          </a:p>
          <a:p>
            <a:endParaRPr lang="en-US" dirty="0"/>
          </a:p>
          <a:p>
            <a:r>
              <a:rPr lang="en-US" dirty="0">
                <a:solidFill>
                  <a:srgbClr val="0000FF"/>
                </a:solidFill>
              </a:rPr>
              <a:t>Not post-hoc </a:t>
            </a:r>
            <a:r>
              <a:rPr lang="en-US" dirty="0"/>
              <a:t>explanations</a:t>
            </a:r>
          </a:p>
          <a:p>
            <a:endParaRPr lang="en-US" dirty="0"/>
          </a:p>
          <a:p>
            <a:r>
              <a:rPr lang="en-US" dirty="0"/>
              <a:t>Prototypes learned during training </a:t>
            </a:r>
          </a:p>
          <a:p>
            <a:pPr lvl="1"/>
            <a:r>
              <a:rPr lang="en-US" dirty="0">
                <a:solidFill>
                  <a:srgbClr val="0000FF"/>
                </a:solidFill>
              </a:rPr>
              <a:t>Explanations are faithful to what the network computes</a:t>
            </a:r>
          </a:p>
        </p:txBody>
      </p:sp>
      <p:sp>
        <p:nvSpPr>
          <p:cNvPr id="4" name="Slide Number Placeholder 3">
            <a:extLst>
              <a:ext uri="{FF2B5EF4-FFF2-40B4-BE49-F238E27FC236}">
                <a16:creationId xmlns:a16="http://schemas.microsoft.com/office/drawing/2014/main" id="{7CF4FBAC-40FA-044A-AB2C-F51AE056C4CF}"/>
              </a:ext>
            </a:extLst>
          </p:cNvPr>
          <p:cNvSpPr>
            <a:spLocks noGrp="1"/>
          </p:cNvSpPr>
          <p:nvPr>
            <p:ph type="sldNum" sz="quarter" idx="12"/>
          </p:nvPr>
        </p:nvSpPr>
        <p:spPr/>
        <p:txBody>
          <a:bodyPr/>
          <a:lstStyle/>
          <a:p>
            <a:fld id="{4D267013-DFFC-4352-B274-32112D0CCE19}" type="slidenum">
              <a:rPr lang="en-US" smtClean="0"/>
              <a:pPr/>
              <a:t>6</a:t>
            </a:fld>
            <a:endParaRPr lang="en-US" dirty="0"/>
          </a:p>
        </p:txBody>
      </p:sp>
    </p:spTree>
    <p:extLst>
      <p:ext uri="{BB962C8B-B14F-4D97-AF65-F5344CB8AC3E}">
        <p14:creationId xmlns:p14="http://schemas.microsoft.com/office/powerpoint/2010/main" val="360044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718074-6470-C346-A62E-192C0199DB9D}"/>
              </a:ext>
            </a:extLst>
          </p:cNvPr>
          <p:cNvSpPr>
            <a:spLocks noGrp="1"/>
          </p:cNvSpPr>
          <p:nvPr>
            <p:ph type="title"/>
          </p:nvPr>
        </p:nvSpPr>
        <p:spPr/>
        <p:txBody>
          <a:bodyPr/>
          <a:lstStyle/>
          <a:p>
            <a:r>
              <a:rPr lang="en-US" dirty="0"/>
              <a:t>Few Points</a:t>
            </a:r>
          </a:p>
        </p:txBody>
      </p:sp>
      <p:sp>
        <p:nvSpPr>
          <p:cNvPr id="3" name="Content Placeholder 2">
            <a:extLst>
              <a:ext uri="{FF2B5EF4-FFF2-40B4-BE49-F238E27FC236}">
                <a16:creationId xmlns:a16="http://schemas.microsoft.com/office/drawing/2014/main" id="{A329E31B-A602-C04F-8878-5F104BF899C6}"/>
              </a:ext>
            </a:extLst>
          </p:cNvPr>
          <p:cNvSpPr>
            <a:spLocks noGrp="1"/>
          </p:cNvSpPr>
          <p:nvPr>
            <p:ph idx="1"/>
          </p:nvPr>
        </p:nvSpPr>
        <p:spPr/>
        <p:txBody>
          <a:bodyPr/>
          <a:lstStyle/>
          <a:p>
            <a:r>
              <a:rPr lang="en-US" dirty="0"/>
              <a:t>What is the advantage of soft cluster assignments?</a:t>
            </a:r>
          </a:p>
          <a:p>
            <a:endParaRPr lang="en-US" dirty="0"/>
          </a:p>
          <a:p>
            <a:r>
              <a:rPr lang="en-US" dirty="0"/>
              <a:t>Why can’t each data point completely come from one single cluster?</a:t>
            </a:r>
          </a:p>
          <a:p>
            <a:pPr lvl="1"/>
            <a:r>
              <a:rPr lang="en-US" dirty="0"/>
              <a:t>Hard assignment</a:t>
            </a:r>
          </a:p>
        </p:txBody>
      </p:sp>
      <p:sp>
        <p:nvSpPr>
          <p:cNvPr id="4" name="Slide Number Placeholder 3">
            <a:extLst>
              <a:ext uri="{FF2B5EF4-FFF2-40B4-BE49-F238E27FC236}">
                <a16:creationId xmlns:a16="http://schemas.microsoft.com/office/drawing/2014/main" id="{0FE08267-007E-334B-83DB-C0690CC52958}"/>
              </a:ext>
            </a:extLst>
          </p:cNvPr>
          <p:cNvSpPr>
            <a:spLocks noGrp="1"/>
          </p:cNvSpPr>
          <p:nvPr>
            <p:ph type="sldNum" sz="quarter" idx="12"/>
          </p:nvPr>
        </p:nvSpPr>
        <p:spPr/>
        <p:txBody>
          <a:bodyPr/>
          <a:lstStyle/>
          <a:p>
            <a:fld id="{4D267013-DFFC-4352-B274-32112D0CCE19}" type="slidenum">
              <a:rPr lang="en-US" smtClean="0"/>
              <a:pPr/>
              <a:t>60</a:t>
            </a:fld>
            <a:endParaRPr lang="en-US" dirty="0"/>
          </a:p>
        </p:txBody>
      </p:sp>
    </p:spTree>
    <p:extLst>
      <p:ext uri="{BB962C8B-B14F-4D97-AF65-F5344CB8AC3E}">
        <p14:creationId xmlns:p14="http://schemas.microsoft.com/office/powerpoint/2010/main" val="52610053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6DDA7E-F44F-984D-9AEC-D1216A9F7FB8}"/>
              </a:ext>
            </a:extLst>
          </p:cNvPr>
          <p:cNvSpPr>
            <a:spLocks noGrp="1"/>
          </p:cNvSpPr>
          <p:nvPr>
            <p:ph type="title"/>
          </p:nvPr>
        </p:nvSpPr>
        <p:spPr/>
        <p:txBody>
          <a:bodyPr/>
          <a:lstStyle/>
          <a:p>
            <a:r>
              <a:rPr lang="en-US" dirty="0"/>
              <a:t>LDA for Structured Data</a:t>
            </a:r>
          </a:p>
        </p:txBody>
      </p:sp>
      <p:sp>
        <p:nvSpPr>
          <p:cNvPr id="3" name="Content Placeholder 2">
            <a:extLst>
              <a:ext uri="{FF2B5EF4-FFF2-40B4-BE49-F238E27FC236}">
                <a16:creationId xmlns:a16="http://schemas.microsoft.com/office/drawing/2014/main" id="{416EE1AD-043E-A141-810F-E455D1051FC4}"/>
              </a:ext>
            </a:extLst>
          </p:cNvPr>
          <p:cNvSpPr>
            <a:spLocks noGrp="1"/>
          </p:cNvSpPr>
          <p:nvPr>
            <p:ph idx="1"/>
          </p:nvPr>
        </p:nvSpPr>
        <p:spPr/>
        <p:txBody>
          <a:bodyPr/>
          <a:lstStyle/>
          <a:p>
            <a:endParaRPr lang="en-US" dirty="0"/>
          </a:p>
          <a:p>
            <a:r>
              <a:rPr lang="en-US" dirty="0"/>
              <a:t>For each cluster k = 1 to K</a:t>
            </a:r>
          </a:p>
          <a:p>
            <a:pPr lvl="1"/>
            <a:r>
              <a:rPr lang="en-US" dirty="0"/>
              <a:t>Sample a distribution over feature values</a:t>
            </a:r>
          </a:p>
          <a:p>
            <a:endParaRPr lang="en-US" dirty="0"/>
          </a:p>
          <a:p>
            <a:r>
              <a:rPr lang="en-US" dirty="0"/>
              <a:t>For each data point </a:t>
            </a:r>
            <a:r>
              <a:rPr lang="en-US" dirty="0" err="1"/>
              <a:t>i</a:t>
            </a:r>
            <a:r>
              <a:rPr lang="en-US" dirty="0"/>
              <a:t> = 1 to M</a:t>
            </a:r>
          </a:p>
          <a:p>
            <a:pPr lvl="1"/>
            <a:r>
              <a:rPr lang="en-US" dirty="0"/>
              <a:t>Choose a distribution over clusters</a:t>
            </a:r>
          </a:p>
          <a:p>
            <a:pPr lvl="1"/>
            <a:r>
              <a:rPr lang="en-US" dirty="0"/>
              <a:t>For each feature j = 1 to N</a:t>
            </a:r>
          </a:p>
          <a:p>
            <a:pPr lvl="2"/>
            <a:r>
              <a:rPr lang="en-US" dirty="0"/>
              <a:t>Choose a cluster</a:t>
            </a:r>
          </a:p>
          <a:p>
            <a:pPr lvl="2"/>
            <a:r>
              <a:rPr lang="en-US" dirty="0"/>
              <a:t>Choose a feature value </a:t>
            </a:r>
          </a:p>
        </p:txBody>
      </p:sp>
      <p:sp>
        <p:nvSpPr>
          <p:cNvPr id="4" name="Slide Number Placeholder 3">
            <a:extLst>
              <a:ext uri="{FF2B5EF4-FFF2-40B4-BE49-F238E27FC236}">
                <a16:creationId xmlns:a16="http://schemas.microsoft.com/office/drawing/2014/main" id="{A9CAC7A2-6252-AD41-AD11-4F775F375C31}"/>
              </a:ext>
            </a:extLst>
          </p:cNvPr>
          <p:cNvSpPr>
            <a:spLocks noGrp="1"/>
          </p:cNvSpPr>
          <p:nvPr>
            <p:ph type="sldNum" sz="quarter" idx="12"/>
          </p:nvPr>
        </p:nvSpPr>
        <p:spPr/>
        <p:txBody>
          <a:bodyPr/>
          <a:lstStyle/>
          <a:p>
            <a:fld id="{4D267013-DFFC-4352-B274-32112D0CCE19}" type="slidenum">
              <a:rPr lang="en-US" smtClean="0"/>
              <a:pPr/>
              <a:t>61</a:t>
            </a:fld>
            <a:endParaRPr lang="en-US" dirty="0"/>
          </a:p>
        </p:txBody>
      </p:sp>
      <p:pic>
        <p:nvPicPr>
          <p:cNvPr id="6" name="Picture 5">
            <a:extLst>
              <a:ext uri="{FF2B5EF4-FFF2-40B4-BE49-F238E27FC236}">
                <a16:creationId xmlns:a16="http://schemas.microsoft.com/office/drawing/2014/main" id="{54608F09-9F32-AC43-BB22-80B96F79D5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81701" y="4098344"/>
            <a:ext cx="1143000" cy="317500"/>
          </a:xfrm>
          <a:prstGeom prst="rect">
            <a:avLst/>
          </a:prstGeom>
        </p:spPr>
      </p:pic>
      <p:pic>
        <p:nvPicPr>
          <p:cNvPr id="8" name="Picture 7">
            <a:extLst>
              <a:ext uri="{FF2B5EF4-FFF2-40B4-BE49-F238E27FC236}">
                <a16:creationId xmlns:a16="http://schemas.microsoft.com/office/drawing/2014/main" id="{C9F16C44-E2C8-CD4B-8B9F-2C84E3E545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81800" y="2565400"/>
            <a:ext cx="1181100" cy="406400"/>
          </a:xfrm>
          <a:prstGeom prst="rect">
            <a:avLst/>
          </a:prstGeom>
        </p:spPr>
      </p:pic>
      <p:pic>
        <p:nvPicPr>
          <p:cNvPr id="10" name="Picture 9">
            <a:extLst>
              <a:ext uri="{FF2B5EF4-FFF2-40B4-BE49-F238E27FC236}">
                <a16:creationId xmlns:a16="http://schemas.microsoft.com/office/drawing/2014/main" id="{237264D7-FE76-E243-A49A-FE34CDEA4A5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57600" y="4953000"/>
            <a:ext cx="2095500" cy="304800"/>
          </a:xfrm>
          <a:prstGeom prst="rect">
            <a:avLst/>
          </a:prstGeom>
        </p:spPr>
      </p:pic>
      <p:pic>
        <p:nvPicPr>
          <p:cNvPr id="12" name="Picture 11">
            <a:extLst>
              <a:ext uri="{FF2B5EF4-FFF2-40B4-BE49-F238E27FC236}">
                <a16:creationId xmlns:a16="http://schemas.microsoft.com/office/drawing/2014/main" id="{6EACF5EC-AC33-2F4B-8C67-32EE6208ECB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43400" y="5283200"/>
            <a:ext cx="2324100" cy="355600"/>
          </a:xfrm>
          <a:prstGeom prst="rect">
            <a:avLst/>
          </a:prstGeom>
        </p:spPr>
      </p:pic>
    </p:spTree>
    <p:extLst>
      <p:ext uri="{BB962C8B-B14F-4D97-AF65-F5344CB8AC3E}">
        <p14:creationId xmlns:p14="http://schemas.microsoft.com/office/powerpoint/2010/main" val="337292944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BE01BA-F58E-124B-B41B-93F67DF0982A}"/>
              </a:ext>
            </a:extLst>
          </p:cNvPr>
          <p:cNvSpPr>
            <a:spLocks noGrp="1"/>
          </p:cNvSpPr>
          <p:nvPr>
            <p:ph type="title"/>
          </p:nvPr>
        </p:nvSpPr>
        <p:spPr/>
        <p:txBody>
          <a:bodyPr/>
          <a:lstStyle/>
          <a:p>
            <a:r>
              <a:rPr lang="en-US" dirty="0"/>
              <a:t>Plate Notation</a:t>
            </a:r>
          </a:p>
        </p:txBody>
      </p:sp>
      <p:sp>
        <p:nvSpPr>
          <p:cNvPr id="4" name="Slide Number Placeholder 3">
            <a:extLst>
              <a:ext uri="{FF2B5EF4-FFF2-40B4-BE49-F238E27FC236}">
                <a16:creationId xmlns:a16="http://schemas.microsoft.com/office/drawing/2014/main" id="{E51452A5-359B-7B48-B3F1-CCC2DFD7B947}"/>
              </a:ext>
            </a:extLst>
          </p:cNvPr>
          <p:cNvSpPr>
            <a:spLocks noGrp="1"/>
          </p:cNvSpPr>
          <p:nvPr>
            <p:ph type="sldNum" sz="quarter" idx="12"/>
          </p:nvPr>
        </p:nvSpPr>
        <p:spPr/>
        <p:txBody>
          <a:bodyPr/>
          <a:lstStyle/>
          <a:p>
            <a:fld id="{4D267013-DFFC-4352-B274-32112D0CCE19}" type="slidenum">
              <a:rPr lang="en-US" smtClean="0"/>
              <a:pPr/>
              <a:t>62</a:t>
            </a:fld>
            <a:endParaRPr lang="en-US" dirty="0"/>
          </a:p>
        </p:txBody>
      </p:sp>
      <p:pic>
        <p:nvPicPr>
          <p:cNvPr id="5" name="Picture 4">
            <a:extLst>
              <a:ext uri="{FF2B5EF4-FFF2-40B4-BE49-F238E27FC236}">
                <a16:creationId xmlns:a16="http://schemas.microsoft.com/office/drawing/2014/main" id="{D0B04F9B-4DE9-334B-B810-FFB4729EDD9E}"/>
              </a:ext>
            </a:extLst>
          </p:cNvPr>
          <p:cNvPicPr>
            <a:picLocks noChangeAspect="1"/>
          </p:cNvPicPr>
          <p:nvPr/>
        </p:nvPicPr>
        <p:blipFill>
          <a:blip r:embed="rId2"/>
          <a:stretch>
            <a:fillRect/>
          </a:stretch>
        </p:blipFill>
        <p:spPr>
          <a:xfrm>
            <a:off x="1447800" y="2057400"/>
            <a:ext cx="5553854" cy="2743200"/>
          </a:xfrm>
          <a:prstGeom prst="rect">
            <a:avLst/>
          </a:prstGeom>
        </p:spPr>
      </p:pic>
    </p:spTree>
    <p:extLst>
      <p:ext uri="{BB962C8B-B14F-4D97-AF65-F5344CB8AC3E}">
        <p14:creationId xmlns:p14="http://schemas.microsoft.com/office/powerpoint/2010/main" val="384942675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10ABFD-7C58-BB4F-B0F1-A469E9657B16}"/>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BEC15372-14D6-6A47-B1F2-20A0F39E5521}"/>
              </a:ext>
            </a:extLst>
          </p:cNvPr>
          <p:cNvSpPr>
            <a:spLocks noGrp="1"/>
          </p:cNvSpPr>
          <p:nvPr>
            <p:ph idx="1"/>
          </p:nvPr>
        </p:nvSpPr>
        <p:spPr>
          <a:xfrm>
            <a:off x="433590" y="1288148"/>
            <a:ext cx="8229600" cy="5181600"/>
          </a:xfrm>
        </p:spPr>
        <p:txBody>
          <a:bodyPr/>
          <a:lstStyle/>
          <a:p>
            <a:r>
              <a:rPr lang="en-US" strike="sngStrike" dirty="0"/>
              <a:t>LDA (slightly modified)</a:t>
            </a:r>
          </a:p>
          <a:p>
            <a:pPr lvl="1"/>
            <a:r>
              <a:rPr lang="en-US" strike="sngStrike" dirty="0"/>
              <a:t>Generative Model</a:t>
            </a:r>
          </a:p>
          <a:p>
            <a:pPr lvl="1"/>
            <a:r>
              <a:rPr lang="en-US" strike="sngStrike" dirty="0"/>
              <a:t>Plate Notation</a:t>
            </a:r>
          </a:p>
          <a:p>
            <a:pPr lvl="1"/>
            <a:r>
              <a:rPr lang="en-US" b="1" dirty="0">
                <a:solidFill>
                  <a:srgbClr val="FF0000"/>
                </a:solidFill>
              </a:rPr>
              <a:t>Choosing an Inference Method</a:t>
            </a:r>
          </a:p>
          <a:p>
            <a:pPr lvl="1"/>
            <a:r>
              <a:rPr lang="en-US" b="1" dirty="0">
                <a:solidFill>
                  <a:srgbClr val="F04054"/>
                </a:solidFill>
              </a:rPr>
              <a:t>Deriving Appropriate Equations</a:t>
            </a:r>
          </a:p>
          <a:p>
            <a:pPr lvl="1"/>
            <a:endParaRPr lang="en-US" dirty="0"/>
          </a:p>
          <a:p>
            <a:r>
              <a:rPr lang="en-US" dirty="0"/>
              <a:t>How is BCM different?</a:t>
            </a:r>
          </a:p>
          <a:p>
            <a:pPr lvl="1"/>
            <a:r>
              <a:rPr lang="en-US" dirty="0"/>
              <a:t>Prototype learning</a:t>
            </a:r>
          </a:p>
          <a:p>
            <a:pPr lvl="1"/>
            <a:r>
              <a:rPr lang="en-US" dirty="0"/>
              <a:t>Subspace learning</a:t>
            </a:r>
          </a:p>
          <a:p>
            <a:pPr lvl="1"/>
            <a:endParaRPr lang="en-US" dirty="0"/>
          </a:p>
          <a:p>
            <a:r>
              <a:rPr lang="en-US" dirty="0"/>
              <a:t>Experimentation</a:t>
            </a:r>
          </a:p>
          <a:p>
            <a:pPr lvl="1"/>
            <a:endParaRPr lang="en-US" dirty="0"/>
          </a:p>
          <a:p>
            <a:pPr lvl="1"/>
            <a:endParaRPr lang="en-US" dirty="0"/>
          </a:p>
        </p:txBody>
      </p:sp>
      <p:sp>
        <p:nvSpPr>
          <p:cNvPr id="4" name="Slide Number Placeholder 3">
            <a:extLst>
              <a:ext uri="{FF2B5EF4-FFF2-40B4-BE49-F238E27FC236}">
                <a16:creationId xmlns:a16="http://schemas.microsoft.com/office/drawing/2014/main" id="{EE68B7DF-DDC7-9049-9B31-915CDD2A25B2}"/>
              </a:ext>
            </a:extLst>
          </p:cNvPr>
          <p:cNvSpPr>
            <a:spLocks noGrp="1"/>
          </p:cNvSpPr>
          <p:nvPr>
            <p:ph type="sldNum" sz="quarter" idx="12"/>
          </p:nvPr>
        </p:nvSpPr>
        <p:spPr/>
        <p:txBody>
          <a:bodyPr/>
          <a:lstStyle/>
          <a:p>
            <a:fld id="{4D267013-DFFC-4352-B274-32112D0CCE19}" type="slidenum">
              <a:rPr lang="en-US" smtClean="0"/>
              <a:pPr/>
              <a:t>63</a:t>
            </a:fld>
            <a:endParaRPr lang="en-US" dirty="0"/>
          </a:p>
        </p:txBody>
      </p:sp>
    </p:spTree>
    <p:extLst>
      <p:ext uri="{BB962C8B-B14F-4D97-AF65-F5344CB8AC3E}">
        <p14:creationId xmlns:p14="http://schemas.microsoft.com/office/powerpoint/2010/main" val="3229436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DDF913-2905-A343-A984-0D1BBAB94317}"/>
              </a:ext>
            </a:extLst>
          </p:cNvPr>
          <p:cNvSpPr>
            <a:spLocks noGrp="1"/>
          </p:cNvSpPr>
          <p:nvPr>
            <p:ph type="title"/>
          </p:nvPr>
        </p:nvSpPr>
        <p:spPr/>
        <p:txBody>
          <a:bodyPr/>
          <a:lstStyle/>
          <a:p>
            <a:r>
              <a:rPr lang="en-US" dirty="0"/>
              <a:t>Some Common Approaches</a:t>
            </a:r>
          </a:p>
        </p:txBody>
      </p:sp>
      <p:sp>
        <p:nvSpPr>
          <p:cNvPr id="3" name="Content Placeholder 2">
            <a:extLst>
              <a:ext uri="{FF2B5EF4-FFF2-40B4-BE49-F238E27FC236}">
                <a16:creationId xmlns:a16="http://schemas.microsoft.com/office/drawing/2014/main" id="{440C23D6-8B7E-7B4B-A6A9-35C3E6DE990E}"/>
              </a:ext>
            </a:extLst>
          </p:cNvPr>
          <p:cNvSpPr>
            <a:spLocks noGrp="1"/>
          </p:cNvSpPr>
          <p:nvPr>
            <p:ph idx="1"/>
          </p:nvPr>
        </p:nvSpPr>
        <p:spPr>
          <a:xfrm>
            <a:off x="304800" y="1514259"/>
            <a:ext cx="8229600" cy="5181600"/>
          </a:xfrm>
        </p:spPr>
        <p:txBody>
          <a:bodyPr/>
          <a:lstStyle/>
          <a:p>
            <a:r>
              <a:rPr lang="en-US" dirty="0"/>
              <a:t>Variational Inference</a:t>
            </a:r>
          </a:p>
          <a:p>
            <a:endParaRPr lang="en-US" dirty="0"/>
          </a:p>
          <a:p>
            <a:r>
              <a:rPr lang="en-US" dirty="0"/>
              <a:t>Markov Chain Monte Carlo (MCMC)</a:t>
            </a:r>
          </a:p>
          <a:p>
            <a:pPr lvl="1"/>
            <a:r>
              <a:rPr lang="en-US" dirty="0"/>
              <a:t>Metropolis Hastings (last time)</a:t>
            </a:r>
          </a:p>
          <a:p>
            <a:pPr lvl="2"/>
            <a:r>
              <a:rPr lang="en-US" dirty="0">
                <a:hlinkClick r:id="rId2"/>
              </a:rPr>
              <a:t>https://ermongroup.github.io/cs323-notes/probabilistic/mh/</a:t>
            </a:r>
            <a:endParaRPr lang="en-US" dirty="0"/>
          </a:p>
          <a:p>
            <a:pPr lvl="2"/>
            <a:endParaRPr lang="en-US" dirty="0"/>
          </a:p>
          <a:p>
            <a:pPr lvl="1"/>
            <a:r>
              <a:rPr lang="en-US" b="1" dirty="0">
                <a:solidFill>
                  <a:srgbClr val="F04054"/>
                </a:solidFill>
              </a:rPr>
              <a:t>Gibbs sampling (now)</a:t>
            </a:r>
          </a:p>
          <a:p>
            <a:pPr lvl="2"/>
            <a:r>
              <a:rPr lang="en-US" dirty="0">
                <a:hlinkClick r:id="rId3"/>
              </a:rPr>
              <a:t>https://ermongroup.github.io/cs323-notes/probabilistic/gibbs/</a:t>
            </a:r>
            <a:endParaRPr lang="en-US" dirty="0"/>
          </a:p>
        </p:txBody>
      </p:sp>
      <p:sp>
        <p:nvSpPr>
          <p:cNvPr id="4" name="Slide Number Placeholder 3">
            <a:extLst>
              <a:ext uri="{FF2B5EF4-FFF2-40B4-BE49-F238E27FC236}">
                <a16:creationId xmlns:a16="http://schemas.microsoft.com/office/drawing/2014/main" id="{C24839A9-5F13-874B-B198-47BB7CA6C64F}"/>
              </a:ext>
            </a:extLst>
          </p:cNvPr>
          <p:cNvSpPr>
            <a:spLocks noGrp="1"/>
          </p:cNvSpPr>
          <p:nvPr>
            <p:ph type="sldNum" sz="quarter" idx="12"/>
          </p:nvPr>
        </p:nvSpPr>
        <p:spPr/>
        <p:txBody>
          <a:bodyPr/>
          <a:lstStyle/>
          <a:p>
            <a:fld id="{4D267013-DFFC-4352-B274-32112D0CCE19}" type="slidenum">
              <a:rPr lang="en-US" smtClean="0"/>
              <a:pPr/>
              <a:t>64</a:t>
            </a:fld>
            <a:endParaRPr lang="en-US" dirty="0"/>
          </a:p>
        </p:txBody>
      </p:sp>
    </p:spTree>
    <p:extLst>
      <p:ext uri="{BB962C8B-B14F-4D97-AF65-F5344CB8AC3E}">
        <p14:creationId xmlns:p14="http://schemas.microsoft.com/office/powerpoint/2010/main" val="379513971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F7DC91EC-C0E9-944D-91DA-13233AB0444F}"/>
              </a:ext>
            </a:extLst>
          </p:cNvPr>
          <p:cNvSpPr txBox="1">
            <a:spLocks/>
          </p:cNvSpPr>
          <p:nvPr/>
        </p:nvSpPr>
        <p:spPr>
          <a:xfrm>
            <a:off x="457201" y="838200"/>
            <a:ext cx="8229600" cy="5181600"/>
          </a:xfrm>
          <a:prstGeom prst="rect">
            <a:avLst/>
          </a:prstGeom>
        </p:spPr>
        <p:txBody>
          <a:bodyPr vert="horz" lIns="91440" tIns="45720" rIns="91440" bIns="45720" rtlCol="0">
            <a:normAutofit/>
          </a:bodyPr>
          <a:lstStyle>
            <a:lvl1pPr marL="346216" indent="-346216" algn="l" defTabSz="923244" rtl="0" eaLnBrk="1" latinLnBrk="0" hangingPunct="1">
              <a:spcBef>
                <a:spcPct val="20000"/>
              </a:spcBef>
              <a:buClr>
                <a:srgbClr val="C00000"/>
              </a:buClr>
              <a:buFont typeface="Wingdings" pitchFamily="2" charset="2"/>
              <a:buChar char="§"/>
              <a:defRPr lang="en-US" sz="2827" b="0" i="0" kern="1200" dirty="0" smtClean="0">
                <a:solidFill>
                  <a:schemeClr val="tx1"/>
                </a:solidFill>
                <a:latin typeface="Helvetica Neue Light" charset="0"/>
                <a:ea typeface="Helvetica Neue Light" charset="0"/>
                <a:cs typeface="Helvetica Neue Light" charset="0"/>
              </a:defRPr>
            </a:lvl1pPr>
            <a:lvl2pPr marL="750134" indent="-288514" algn="l" defTabSz="923244" rtl="0" eaLnBrk="1" latinLnBrk="0" hangingPunct="1">
              <a:spcBef>
                <a:spcPct val="20000"/>
              </a:spcBef>
              <a:buClr>
                <a:srgbClr val="C00000"/>
              </a:buClr>
              <a:buFont typeface="Wingdings" charset="2"/>
              <a:buChar char="§"/>
              <a:defRPr lang="en-US" sz="2423" b="0" i="0" kern="1200" dirty="0" smtClean="0">
                <a:solidFill>
                  <a:schemeClr val="tx1"/>
                </a:solidFill>
                <a:latin typeface="Helvetica Neue Light" charset="0"/>
                <a:ea typeface="Helvetica Neue Light" charset="0"/>
                <a:cs typeface="Helvetica Neue Light" charset="0"/>
              </a:defRPr>
            </a:lvl2pPr>
            <a:lvl3pPr marL="1154053" indent="-230811" algn="l" defTabSz="923244" rtl="0" eaLnBrk="1" latinLnBrk="0" hangingPunct="1">
              <a:spcBef>
                <a:spcPct val="20000"/>
              </a:spcBef>
              <a:buClr>
                <a:srgbClr val="C00000"/>
              </a:buClr>
              <a:buFont typeface="Wingdings" charset="2"/>
              <a:buChar char="§"/>
              <a:defRPr lang="en-US" sz="2019" b="0" i="0" kern="1200" dirty="0" smtClean="0">
                <a:solidFill>
                  <a:schemeClr val="tx1"/>
                </a:solidFill>
                <a:latin typeface="Helvetica Neue Light" charset="0"/>
                <a:ea typeface="Helvetica Neue Light" charset="0"/>
                <a:cs typeface="Helvetica Neue Light" charset="0"/>
              </a:defRPr>
            </a:lvl3pPr>
            <a:lvl4pPr marL="1615675" indent="-230811" algn="l" defTabSz="923244" rtl="0" eaLnBrk="1" latinLnBrk="0" hangingPunct="1">
              <a:spcBef>
                <a:spcPct val="20000"/>
              </a:spcBef>
              <a:buFont typeface="Arial" pitchFamily="34" charset="0"/>
              <a:buChar char="–"/>
              <a:defRPr lang="en-US" sz="1817" b="0" i="0" kern="1200" dirty="0" smtClean="0">
                <a:solidFill>
                  <a:schemeClr val="tx1"/>
                </a:solidFill>
                <a:latin typeface="Helvetica Neue Light" charset="0"/>
                <a:ea typeface="Helvetica Neue Light" charset="0"/>
                <a:cs typeface="Helvetica Neue Light" charset="0"/>
              </a:defRPr>
            </a:lvl4pPr>
            <a:lvl5pPr marL="2077297" indent="-230811" algn="l" defTabSz="923244" rtl="0" eaLnBrk="1" latinLnBrk="0" hangingPunct="1">
              <a:spcBef>
                <a:spcPct val="20000"/>
              </a:spcBef>
              <a:buFont typeface="Arial" pitchFamily="34" charset="0"/>
              <a:buChar char="»"/>
              <a:defRPr lang="en-US" sz="1817" b="0" i="0" kern="1200" dirty="0">
                <a:solidFill>
                  <a:schemeClr val="tx1"/>
                </a:solidFill>
                <a:latin typeface="Helvetica Neue Light" charset="0"/>
                <a:ea typeface="Helvetica Neue Light" charset="0"/>
                <a:cs typeface="Helvetica Neue Light" charset="0"/>
              </a:defRPr>
            </a:lvl5pPr>
            <a:lvl6pPr marL="2538919" indent="-230811" algn="l" defTabSz="923244" rtl="0" eaLnBrk="1" latinLnBrk="0" hangingPunct="1">
              <a:spcBef>
                <a:spcPct val="20000"/>
              </a:spcBef>
              <a:buFont typeface="Arial" pitchFamily="34" charset="0"/>
              <a:buChar char="•"/>
              <a:defRPr sz="1010" kern="1200">
                <a:solidFill>
                  <a:schemeClr val="tx1"/>
                </a:solidFill>
                <a:latin typeface="+mn-lt"/>
                <a:ea typeface="+mn-ea"/>
                <a:cs typeface="+mn-cs"/>
              </a:defRPr>
            </a:lvl6pPr>
            <a:lvl7pPr marL="3000539" indent="-230811" algn="l" defTabSz="923244" rtl="0" eaLnBrk="1" latinLnBrk="0" hangingPunct="1">
              <a:spcBef>
                <a:spcPct val="20000"/>
              </a:spcBef>
              <a:buFont typeface="Arial" pitchFamily="34" charset="0"/>
              <a:buChar char="•"/>
              <a:defRPr sz="2019" kern="1200">
                <a:solidFill>
                  <a:schemeClr val="tx1"/>
                </a:solidFill>
                <a:latin typeface="+mn-lt"/>
                <a:ea typeface="+mn-ea"/>
                <a:cs typeface="+mn-cs"/>
              </a:defRPr>
            </a:lvl7pPr>
            <a:lvl8pPr marL="3462160" indent="-230811" algn="l" defTabSz="923244" rtl="0" eaLnBrk="1" latinLnBrk="0" hangingPunct="1">
              <a:spcBef>
                <a:spcPct val="20000"/>
              </a:spcBef>
              <a:buFont typeface="Arial" pitchFamily="34" charset="0"/>
              <a:buChar char="•"/>
              <a:defRPr sz="2019" kern="1200">
                <a:solidFill>
                  <a:schemeClr val="tx1"/>
                </a:solidFill>
                <a:latin typeface="+mn-lt"/>
                <a:ea typeface="+mn-ea"/>
                <a:cs typeface="+mn-cs"/>
              </a:defRPr>
            </a:lvl8pPr>
            <a:lvl9pPr marL="3923783" indent="-230811" algn="l" defTabSz="923244" rtl="0" eaLnBrk="1" latinLnBrk="0" hangingPunct="1">
              <a:spcBef>
                <a:spcPct val="20000"/>
              </a:spcBef>
              <a:buFont typeface="Arial" pitchFamily="34" charset="0"/>
              <a:buChar char="•"/>
              <a:defRPr sz="2019" kern="1200">
                <a:solidFill>
                  <a:schemeClr val="tx1"/>
                </a:solidFill>
                <a:latin typeface="+mn-lt"/>
                <a:ea typeface="+mn-ea"/>
                <a:cs typeface="+mn-cs"/>
              </a:defRPr>
            </a:lvl9pPr>
          </a:lstStyle>
          <a:p>
            <a:pPr marL="0" indent="0">
              <a:buNone/>
            </a:pPr>
            <a:endParaRPr lang="en-US" dirty="0"/>
          </a:p>
          <a:p>
            <a:r>
              <a:rPr lang="en-US" dirty="0"/>
              <a:t>Goal is to estimate values of a set of variables</a:t>
            </a:r>
          </a:p>
          <a:p>
            <a:endParaRPr lang="en-US" dirty="0"/>
          </a:p>
          <a:p>
            <a:r>
              <a:rPr lang="en-US" dirty="0"/>
              <a:t>Update one variable at a time while keeping all others constant</a:t>
            </a:r>
          </a:p>
          <a:p>
            <a:endParaRPr lang="en-US" dirty="0"/>
          </a:p>
          <a:p>
            <a:r>
              <a:rPr lang="en-US" dirty="0"/>
              <a:t>Repeat this process for T timesteps (ideally until a convergence condition is reached)</a:t>
            </a:r>
          </a:p>
        </p:txBody>
      </p:sp>
      <p:sp>
        <p:nvSpPr>
          <p:cNvPr id="2" name="Title 1">
            <a:extLst>
              <a:ext uri="{FF2B5EF4-FFF2-40B4-BE49-F238E27FC236}">
                <a16:creationId xmlns:a16="http://schemas.microsoft.com/office/drawing/2014/main" id="{E5EA7641-1762-3941-853F-306016F4B250}"/>
              </a:ext>
            </a:extLst>
          </p:cNvPr>
          <p:cNvSpPr>
            <a:spLocks noGrp="1"/>
          </p:cNvSpPr>
          <p:nvPr>
            <p:ph type="title"/>
          </p:nvPr>
        </p:nvSpPr>
        <p:spPr/>
        <p:txBody>
          <a:bodyPr/>
          <a:lstStyle/>
          <a:p>
            <a:r>
              <a:rPr lang="en-US" dirty="0"/>
              <a:t>What is Gibbs Sampling?</a:t>
            </a:r>
          </a:p>
        </p:txBody>
      </p:sp>
      <p:pic>
        <p:nvPicPr>
          <p:cNvPr id="6" name="Content Placeholder 5">
            <a:extLst>
              <a:ext uri="{FF2B5EF4-FFF2-40B4-BE49-F238E27FC236}">
                <a16:creationId xmlns:a16="http://schemas.microsoft.com/office/drawing/2014/main" id="{583662CF-F69E-574E-9F80-334C67A36D8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9600" y="5029200"/>
            <a:ext cx="8229600" cy="1416216"/>
          </a:xfrm>
        </p:spPr>
      </p:pic>
      <p:sp>
        <p:nvSpPr>
          <p:cNvPr id="4" name="Slide Number Placeholder 3">
            <a:extLst>
              <a:ext uri="{FF2B5EF4-FFF2-40B4-BE49-F238E27FC236}">
                <a16:creationId xmlns:a16="http://schemas.microsoft.com/office/drawing/2014/main" id="{F7B78E57-1F38-4F41-85B0-DB98DD4A5024}"/>
              </a:ext>
            </a:extLst>
          </p:cNvPr>
          <p:cNvSpPr>
            <a:spLocks noGrp="1"/>
          </p:cNvSpPr>
          <p:nvPr>
            <p:ph type="sldNum" sz="quarter" idx="12"/>
          </p:nvPr>
        </p:nvSpPr>
        <p:spPr/>
        <p:txBody>
          <a:bodyPr/>
          <a:lstStyle/>
          <a:p>
            <a:fld id="{4D267013-DFFC-4352-B274-32112D0CCE19}" type="slidenum">
              <a:rPr lang="en-US" smtClean="0"/>
              <a:pPr/>
              <a:t>65</a:t>
            </a:fld>
            <a:endParaRPr lang="en-US" dirty="0"/>
          </a:p>
        </p:txBody>
      </p:sp>
    </p:spTree>
    <p:extLst>
      <p:ext uri="{BB962C8B-B14F-4D97-AF65-F5344CB8AC3E}">
        <p14:creationId xmlns:p14="http://schemas.microsoft.com/office/powerpoint/2010/main" val="4750389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FCC441-FEEE-084C-81A0-E8164B226C0C}"/>
              </a:ext>
            </a:extLst>
          </p:cNvPr>
          <p:cNvSpPr>
            <a:spLocks noGrp="1"/>
          </p:cNvSpPr>
          <p:nvPr>
            <p:ph type="title"/>
          </p:nvPr>
        </p:nvSpPr>
        <p:spPr/>
        <p:txBody>
          <a:bodyPr/>
          <a:lstStyle/>
          <a:p>
            <a:r>
              <a:rPr lang="en-US" dirty="0"/>
              <a:t>Gibbs Sampling: Our Main Task</a:t>
            </a:r>
          </a:p>
        </p:txBody>
      </p:sp>
      <p:sp>
        <p:nvSpPr>
          <p:cNvPr id="3" name="Content Placeholder 2">
            <a:extLst>
              <a:ext uri="{FF2B5EF4-FFF2-40B4-BE49-F238E27FC236}">
                <a16:creationId xmlns:a16="http://schemas.microsoft.com/office/drawing/2014/main" id="{73A51716-F969-BF4A-A320-0A8B6720B541}"/>
              </a:ext>
            </a:extLst>
          </p:cNvPr>
          <p:cNvSpPr>
            <a:spLocks noGrp="1"/>
          </p:cNvSpPr>
          <p:nvPr>
            <p:ph idx="1"/>
          </p:nvPr>
        </p:nvSpPr>
        <p:spPr/>
        <p:txBody>
          <a:bodyPr/>
          <a:lstStyle/>
          <a:p>
            <a:endParaRPr lang="en-US" dirty="0"/>
          </a:p>
        </p:txBody>
      </p:sp>
      <p:sp>
        <p:nvSpPr>
          <p:cNvPr id="4" name="Slide Number Placeholder 3">
            <a:extLst>
              <a:ext uri="{FF2B5EF4-FFF2-40B4-BE49-F238E27FC236}">
                <a16:creationId xmlns:a16="http://schemas.microsoft.com/office/drawing/2014/main" id="{51EBD100-135E-164C-AAFA-07A9C02804FB}"/>
              </a:ext>
            </a:extLst>
          </p:cNvPr>
          <p:cNvSpPr>
            <a:spLocks noGrp="1"/>
          </p:cNvSpPr>
          <p:nvPr>
            <p:ph type="sldNum" sz="quarter" idx="12"/>
          </p:nvPr>
        </p:nvSpPr>
        <p:spPr/>
        <p:txBody>
          <a:bodyPr/>
          <a:lstStyle/>
          <a:p>
            <a:fld id="{4D267013-DFFC-4352-B274-32112D0CCE19}" type="slidenum">
              <a:rPr lang="en-US" smtClean="0"/>
              <a:pPr/>
              <a:t>66</a:t>
            </a:fld>
            <a:endParaRPr lang="en-US" dirty="0"/>
          </a:p>
        </p:txBody>
      </p:sp>
      <p:pic>
        <p:nvPicPr>
          <p:cNvPr id="5" name="Content Placeholder 5">
            <a:extLst>
              <a:ext uri="{FF2B5EF4-FFF2-40B4-BE49-F238E27FC236}">
                <a16:creationId xmlns:a16="http://schemas.microsoft.com/office/drawing/2014/main" id="{EB1236FC-A65A-8643-A3ED-5CF36A9548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0762" y="1744965"/>
            <a:ext cx="8229600" cy="1416216"/>
          </a:xfrm>
          <a:prstGeom prst="rect">
            <a:avLst/>
          </a:prstGeom>
        </p:spPr>
      </p:pic>
      <p:cxnSp>
        <p:nvCxnSpPr>
          <p:cNvPr id="7" name="Straight Arrow Connector 6">
            <a:extLst>
              <a:ext uri="{FF2B5EF4-FFF2-40B4-BE49-F238E27FC236}">
                <a16:creationId xmlns:a16="http://schemas.microsoft.com/office/drawing/2014/main" id="{F83E950B-D68F-3E41-834D-C0C62D96CE2C}"/>
              </a:ext>
            </a:extLst>
          </p:cNvPr>
          <p:cNvCxnSpPr/>
          <p:nvPr/>
        </p:nvCxnSpPr>
        <p:spPr>
          <a:xfrm flipH="1">
            <a:off x="2438400" y="2743200"/>
            <a:ext cx="533400" cy="175260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DBF86E2C-8F09-5C4D-9668-8C06C70C95B2}"/>
              </a:ext>
            </a:extLst>
          </p:cNvPr>
          <p:cNvSpPr txBox="1"/>
          <p:nvPr/>
        </p:nvSpPr>
        <p:spPr>
          <a:xfrm>
            <a:off x="457201" y="4610668"/>
            <a:ext cx="7755649" cy="1301382"/>
          </a:xfrm>
          <a:prstGeom prst="rect">
            <a:avLst/>
          </a:prstGeom>
          <a:noFill/>
        </p:spPr>
        <p:txBody>
          <a:bodyPr wrap="none" rtlCol="0">
            <a:spAutoFit/>
          </a:bodyPr>
          <a:lstStyle/>
          <a:p>
            <a:r>
              <a:rPr lang="en-US" dirty="0">
                <a:latin typeface="Helvetica Neue Light" charset="0"/>
                <a:ea typeface="Helvetica Neue Light" charset="0"/>
                <a:cs typeface="Helvetica Neue Light" charset="0"/>
              </a:rPr>
              <a:t>Computing this distribution for each variable we would like to estimate</a:t>
            </a:r>
          </a:p>
          <a:p>
            <a:endParaRPr lang="en-US" dirty="0">
              <a:latin typeface="Helvetica Neue Light" charset="0"/>
              <a:ea typeface="Helvetica Neue Light" charset="0"/>
              <a:cs typeface="Helvetica Neue Light" charset="0"/>
            </a:endParaRPr>
          </a:p>
          <a:p>
            <a:r>
              <a:rPr lang="en-US" dirty="0">
                <a:latin typeface="Helvetica Neue Light" charset="0"/>
                <a:ea typeface="Helvetica Neue Light" charset="0"/>
                <a:cs typeface="Helvetica Neue Light" charset="0"/>
              </a:rPr>
              <a:t>In our case, we only care about estimating </a:t>
            </a:r>
            <a:r>
              <a:rPr lang="en-US" i="1" dirty="0">
                <a:latin typeface="Helvetica Neue Light" charset="0"/>
                <a:ea typeface="Helvetica Neue Light" charset="0"/>
                <a:cs typeface="Helvetica Neue Light" charset="0"/>
              </a:rPr>
              <a:t>z </a:t>
            </a:r>
            <a:r>
              <a:rPr lang="en-US" dirty="0">
                <a:latin typeface="Helvetica Neue Light" charset="0"/>
                <a:ea typeface="Helvetica Neue Light" charset="0"/>
                <a:cs typeface="Helvetica Neue Light" charset="0"/>
              </a:rPr>
              <a:t>for every feature value of </a:t>
            </a:r>
          </a:p>
          <a:p>
            <a:r>
              <a:rPr lang="en-US" dirty="0">
                <a:latin typeface="Helvetica Neue Light" charset="0"/>
                <a:ea typeface="Helvetica Neue Light" charset="0"/>
                <a:cs typeface="Helvetica Neue Light" charset="0"/>
              </a:rPr>
              <a:t>                                                                                every data point.</a:t>
            </a:r>
            <a:endParaRPr lang="en-US" i="1" dirty="0">
              <a:latin typeface="Helvetica Neue Light" charset="0"/>
              <a:ea typeface="Helvetica Neue Light" charset="0"/>
              <a:cs typeface="Helvetica Neue Light" charset="0"/>
            </a:endParaRPr>
          </a:p>
        </p:txBody>
      </p:sp>
    </p:spTree>
    <p:extLst>
      <p:ext uri="{BB962C8B-B14F-4D97-AF65-F5344CB8AC3E}">
        <p14:creationId xmlns:p14="http://schemas.microsoft.com/office/powerpoint/2010/main" val="4258648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9E28E7A-2277-484A-BDC4-097B8109A2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 y="4292496"/>
            <a:ext cx="8166100" cy="1409700"/>
          </a:xfrm>
          <a:prstGeom prst="rect">
            <a:avLst/>
          </a:prstGeom>
        </p:spPr>
      </p:pic>
      <p:sp>
        <p:nvSpPr>
          <p:cNvPr id="2" name="Title 1">
            <a:extLst>
              <a:ext uri="{FF2B5EF4-FFF2-40B4-BE49-F238E27FC236}">
                <a16:creationId xmlns:a16="http://schemas.microsoft.com/office/drawing/2014/main" id="{50A6F71E-F0C4-D844-83F5-30FB6E412940}"/>
              </a:ext>
            </a:extLst>
          </p:cNvPr>
          <p:cNvSpPr>
            <a:spLocks noGrp="1"/>
          </p:cNvSpPr>
          <p:nvPr>
            <p:ph type="title"/>
          </p:nvPr>
        </p:nvSpPr>
        <p:spPr/>
        <p:txBody>
          <a:bodyPr/>
          <a:lstStyle/>
          <a:p>
            <a:r>
              <a:rPr lang="en-US" dirty="0"/>
              <a:t>Gibbs Sampling: Update Equations</a:t>
            </a:r>
          </a:p>
        </p:txBody>
      </p:sp>
      <p:sp>
        <p:nvSpPr>
          <p:cNvPr id="3" name="Content Placeholder 2">
            <a:extLst>
              <a:ext uri="{FF2B5EF4-FFF2-40B4-BE49-F238E27FC236}">
                <a16:creationId xmlns:a16="http://schemas.microsoft.com/office/drawing/2014/main" id="{D2BBCCF3-AD6E-A04B-B30E-748FDFF1656C}"/>
              </a:ext>
            </a:extLst>
          </p:cNvPr>
          <p:cNvSpPr>
            <a:spLocks noGrp="1"/>
          </p:cNvSpPr>
          <p:nvPr>
            <p:ph idx="1"/>
          </p:nvPr>
        </p:nvSpPr>
        <p:spPr>
          <a:xfrm>
            <a:off x="228600" y="1498601"/>
            <a:ext cx="8458201" cy="5181600"/>
          </a:xfrm>
        </p:spPr>
        <p:txBody>
          <a:bodyPr/>
          <a:lstStyle/>
          <a:p>
            <a:r>
              <a:rPr lang="en-US" dirty="0"/>
              <a:t>Total probability of the model</a:t>
            </a:r>
          </a:p>
          <a:p>
            <a:endParaRPr lang="en-US" dirty="0"/>
          </a:p>
          <a:p>
            <a:endParaRPr lang="en-US" dirty="0"/>
          </a:p>
          <a:p>
            <a:endParaRPr lang="en-US" dirty="0"/>
          </a:p>
          <a:p>
            <a:r>
              <a:rPr lang="en-US" dirty="0"/>
              <a:t>Integrate out the intermediate/nuisance parameters</a:t>
            </a:r>
          </a:p>
        </p:txBody>
      </p:sp>
      <p:sp>
        <p:nvSpPr>
          <p:cNvPr id="4" name="Slide Number Placeholder 3">
            <a:extLst>
              <a:ext uri="{FF2B5EF4-FFF2-40B4-BE49-F238E27FC236}">
                <a16:creationId xmlns:a16="http://schemas.microsoft.com/office/drawing/2014/main" id="{6CBED56B-EAC9-0D4A-A8BA-BB4DAC737BE6}"/>
              </a:ext>
            </a:extLst>
          </p:cNvPr>
          <p:cNvSpPr>
            <a:spLocks noGrp="1"/>
          </p:cNvSpPr>
          <p:nvPr>
            <p:ph type="sldNum" sz="quarter" idx="12"/>
          </p:nvPr>
        </p:nvSpPr>
        <p:spPr/>
        <p:txBody>
          <a:bodyPr/>
          <a:lstStyle/>
          <a:p>
            <a:fld id="{4D267013-DFFC-4352-B274-32112D0CCE19}" type="slidenum">
              <a:rPr lang="en-US" smtClean="0"/>
              <a:pPr/>
              <a:t>67</a:t>
            </a:fld>
            <a:endParaRPr lang="en-US" dirty="0"/>
          </a:p>
        </p:txBody>
      </p:sp>
      <p:pic>
        <p:nvPicPr>
          <p:cNvPr id="6" name="Picture 5">
            <a:extLst>
              <a:ext uri="{FF2B5EF4-FFF2-40B4-BE49-F238E27FC236}">
                <a16:creationId xmlns:a16="http://schemas.microsoft.com/office/drawing/2014/main" id="{66FD02E7-9D8C-0942-8C82-5DA1766150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6149" y="2133600"/>
            <a:ext cx="7251700" cy="850900"/>
          </a:xfrm>
          <a:prstGeom prst="rect">
            <a:avLst/>
          </a:prstGeom>
        </p:spPr>
      </p:pic>
      <p:sp>
        <p:nvSpPr>
          <p:cNvPr id="9" name="Rectangle 8">
            <a:extLst>
              <a:ext uri="{FF2B5EF4-FFF2-40B4-BE49-F238E27FC236}">
                <a16:creationId xmlns:a16="http://schemas.microsoft.com/office/drawing/2014/main" id="{B9B3B0A3-99BF-BB48-B6A9-EE680038B852}"/>
              </a:ext>
            </a:extLst>
          </p:cNvPr>
          <p:cNvSpPr/>
          <p:nvPr/>
        </p:nvSpPr>
        <p:spPr>
          <a:xfrm>
            <a:off x="4876800" y="4876800"/>
            <a:ext cx="3200400" cy="825396"/>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230954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4CFA06-2193-4B4C-8632-F9112D64DF97}"/>
              </a:ext>
            </a:extLst>
          </p:cNvPr>
          <p:cNvSpPr>
            <a:spLocks noGrp="1"/>
          </p:cNvSpPr>
          <p:nvPr>
            <p:ph type="title"/>
          </p:nvPr>
        </p:nvSpPr>
        <p:spPr/>
        <p:txBody>
          <a:bodyPr/>
          <a:lstStyle/>
          <a:p>
            <a:r>
              <a:rPr lang="en-US" dirty="0"/>
              <a:t>Gibbs Sampling: Update Equations</a:t>
            </a:r>
          </a:p>
        </p:txBody>
      </p:sp>
      <p:pic>
        <p:nvPicPr>
          <p:cNvPr id="6" name="Content Placeholder 5">
            <a:extLst>
              <a:ext uri="{FF2B5EF4-FFF2-40B4-BE49-F238E27FC236}">
                <a16:creationId xmlns:a16="http://schemas.microsoft.com/office/drawing/2014/main" id="{A5A20613-D3FB-BB40-A8C4-738C5AA59D1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85800" y="1600200"/>
            <a:ext cx="7518400" cy="990600"/>
          </a:xfrm>
        </p:spPr>
      </p:pic>
      <p:sp>
        <p:nvSpPr>
          <p:cNvPr id="4" name="Slide Number Placeholder 3">
            <a:extLst>
              <a:ext uri="{FF2B5EF4-FFF2-40B4-BE49-F238E27FC236}">
                <a16:creationId xmlns:a16="http://schemas.microsoft.com/office/drawing/2014/main" id="{3219E9DA-FB5A-C54C-810F-7F7563BAAB9C}"/>
              </a:ext>
            </a:extLst>
          </p:cNvPr>
          <p:cNvSpPr>
            <a:spLocks noGrp="1"/>
          </p:cNvSpPr>
          <p:nvPr>
            <p:ph type="sldNum" sz="quarter" idx="12"/>
          </p:nvPr>
        </p:nvSpPr>
        <p:spPr/>
        <p:txBody>
          <a:bodyPr/>
          <a:lstStyle/>
          <a:p>
            <a:fld id="{4D267013-DFFC-4352-B274-32112D0CCE19}" type="slidenum">
              <a:rPr lang="en-US" smtClean="0"/>
              <a:pPr/>
              <a:t>68</a:t>
            </a:fld>
            <a:endParaRPr lang="en-US" dirty="0"/>
          </a:p>
        </p:txBody>
      </p:sp>
      <p:sp>
        <p:nvSpPr>
          <p:cNvPr id="7" name="Left Brace 6">
            <a:extLst>
              <a:ext uri="{FF2B5EF4-FFF2-40B4-BE49-F238E27FC236}">
                <a16:creationId xmlns:a16="http://schemas.microsoft.com/office/drawing/2014/main" id="{9F3F8CC7-9F65-AD4E-92B3-BF88448CBB3D}"/>
              </a:ext>
            </a:extLst>
          </p:cNvPr>
          <p:cNvSpPr/>
          <p:nvPr/>
        </p:nvSpPr>
        <p:spPr>
          <a:xfrm rot="16200000">
            <a:off x="4552950" y="1695450"/>
            <a:ext cx="800100" cy="259080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TextBox 7">
            <a:extLst>
              <a:ext uri="{FF2B5EF4-FFF2-40B4-BE49-F238E27FC236}">
                <a16:creationId xmlns:a16="http://schemas.microsoft.com/office/drawing/2014/main" id="{204AA0C3-A97A-4B40-A034-FADC06B5FB3F}"/>
              </a:ext>
            </a:extLst>
          </p:cNvPr>
          <p:cNvSpPr txBox="1"/>
          <p:nvPr/>
        </p:nvSpPr>
        <p:spPr>
          <a:xfrm>
            <a:off x="3200400" y="3484353"/>
            <a:ext cx="3974165" cy="394595"/>
          </a:xfrm>
          <a:prstGeom prst="rect">
            <a:avLst/>
          </a:prstGeom>
          <a:noFill/>
        </p:spPr>
        <p:txBody>
          <a:bodyPr wrap="none" rtlCol="0">
            <a:spAutoFit/>
          </a:bodyPr>
          <a:lstStyle/>
          <a:p>
            <a:r>
              <a:rPr lang="en-US" dirty="0">
                <a:latin typeface="Helvetica Neue Light" charset="0"/>
                <a:ea typeface="Helvetica Neue Light" charset="0"/>
                <a:cs typeface="Helvetica Neue Light" charset="0"/>
              </a:rPr>
              <a:t>By definition of Dirichlet distribution</a:t>
            </a:r>
          </a:p>
        </p:txBody>
      </p:sp>
      <p:pic>
        <p:nvPicPr>
          <p:cNvPr id="10" name="Picture 9">
            <a:extLst>
              <a:ext uri="{FF2B5EF4-FFF2-40B4-BE49-F238E27FC236}">
                <a16:creationId xmlns:a16="http://schemas.microsoft.com/office/drawing/2014/main" id="{DE1F9947-EEB6-D546-B734-264414B839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80081" y="4908853"/>
            <a:ext cx="2603500" cy="838200"/>
          </a:xfrm>
          <a:prstGeom prst="rect">
            <a:avLst/>
          </a:prstGeom>
        </p:spPr>
      </p:pic>
      <p:cxnSp>
        <p:nvCxnSpPr>
          <p:cNvPr id="12" name="Straight Arrow Connector 11">
            <a:extLst>
              <a:ext uri="{FF2B5EF4-FFF2-40B4-BE49-F238E27FC236}">
                <a16:creationId xmlns:a16="http://schemas.microsoft.com/office/drawing/2014/main" id="{FA84DE73-263C-E94A-8E05-DD67FF172921}"/>
              </a:ext>
            </a:extLst>
          </p:cNvPr>
          <p:cNvCxnSpPr>
            <a:endCxn id="10" idx="0"/>
          </p:cNvCxnSpPr>
          <p:nvPr/>
        </p:nvCxnSpPr>
        <p:spPr>
          <a:xfrm>
            <a:off x="7381831" y="2438400"/>
            <a:ext cx="0" cy="24704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B3F51B21-A812-654B-AC53-54AAB1029E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3200" y="5346591"/>
            <a:ext cx="482600" cy="381000"/>
          </a:xfrm>
          <a:prstGeom prst="rect">
            <a:avLst/>
          </a:prstGeom>
        </p:spPr>
      </p:pic>
      <p:sp>
        <p:nvSpPr>
          <p:cNvPr id="19" name="TextBox 18">
            <a:extLst>
              <a:ext uri="{FF2B5EF4-FFF2-40B4-BE49-F238E27FC236}">
                <a16:creationId xmlns:a16="http://schemas.microsoft.com/office/drawing/2014/main" id="{7E3B36F5-778F-EC49-904F-B60CFBC0DD8E}"/>
              </a:ext>
            </a:extLst>
          </p:cNvPr>
          <p:cNvSpPr txBox="1"/>
          <p:nvPr/>
        </p:nvSpPr>
        <p:spPr>
          <a:xfrm>
            <a:off x="670572" y="5327953"/>
            <a:ext cx="5059655" cy="696857"/>
          </a:xfrm>
          <a:prstGeom prst="rect">
            <a:avLst/>
          </a:prstGeom>
          <a:noFill/>
        </p:spPr>
        <p:txBody>
          <a:bodyPr wrap="none" rtlCol="0">
            <a:spAutoFit/>
          </a:bodyPr>
          <a:lstStyle/>
          <a:p>
            <a:r>
              <a:rPr lang="en-US" dirty="0">
                <a:latin typeface="Helvetica Neue Light" charset="0"/>
                <a:ea typeface="Helvetica Neue Light" charset="0"/>
                <a:cs typeface="Helvetica Neue Light" charset="0"/>
              </a:rPr>
              <a:t>is the number of features of the </a:t>
            </a:r>
            <a:r>
              <a:rPr lang="en-US" dirty="0" err="1">
                <a:latin typeface="Helvetica Neue Light" charset="0"/>
                <a:ea typeface="Helvetica Neue Light" charset="0"/>
                <a:cs typeface="Helvetica Neue Light" charset="0"/>
              </a:rPr>
              <a:t>j</a:t>
            </a:r>
            <a:r>
              <a:rPr lang="en-US" baseline="30000" dirty="0" err="1">
                <a:latin typeface="Helvetica Neue Light" charset="0"/>
                <a:ea typeface="Helvetica Neue Light" charset="0"/>
                <a:cs typeface="Helvetica Neue Light" charset="0"/>
              </a:rPr>
              <a:t>th</a:t>
            </a:r>
            <a:r>
              <a:rPr lang="en-US" dirty="0">
                <a:latin typeface="Helvetica Neue Light" charset="0"/>
                <a:ea typeface="Helvetica Neue Light" charset="0"/>
                <a:cs typeface="Helvetica Neue Light" charset="0"/>
              </a:rPr>
              <a:t> data point</a:t>
            </a:r>
          </a:p>
          <a:p>
            <a:r>
              <a:rPr lang="en-US" dirty="0">
                <a:latin typeface="Helvetica Neue Light" charset="0"/>
                <a:ea typeface="Helvetica Neue Light" charset="0"/>
                <a:cs typeface="Helvetica Neue Light" charset="0"/>
              </a:rPr>
              <a:t>that come from </a:t>
            </a:r>
            <a:r>
              <a:rPr lang="en-US" dirty="0" err="1">
                <a:latin typeface="Helvetica Neue Light" charset="0"/>
                <a:ea typeface="Helvetica Neue Light" charset="0"/>
                <a:cs typeface="Helvetica Neue Light" charset="0"/>
              </a:rPr>
              <a:t>i</a:t>
            </a:r>
            <a:r>
              <a:rPr lang="en-US" baseline="30000" dirty="0" err="1">
                <a:latin typeface="Helvetica Neue Light" charset="0"/>
                <a:ea typeface="Helvetica Neue Light" charset="0"/>
                <a:cs typeface="Helvetica Neue Light" charset="0"/>
              </a:rPr>
              <a:t>th</a:t>
            </a:r>
            <a:r>
              <a:rPr lang="en-US" dirty="0">
                <a:latin typeface="Helvetica Neue Light" charset="0"/>
                <a:ea typeface="Helvetica Neue Light" charset="0"/>
                <a:cs typeface="Helvetica Neue Light" charset="0"/>
              </a:rPr>
              <a:t> cluster </a:t>
            </a:r>
          </a:p>
        </p:txBody>
      </p:sp>
    </p:spTree>
    <p:extLst>
      <p:ext uri="{BB962C8B-B14F-4D97-AF65-F5344CB8AC3E}">
        <p14:creationId xmlns:p14="http://schemas.microsoft.com/office/powerpoint/2010/main" val="38595965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8EFF54-F3F9-E94E-AFAF-688607596A6B}"/>
              </a:ext>
            </a:extLst>
          </p:cNvPr>
          <p:cNvSpPr>
            <a:spLocks noGrp="1"/>
          </p:cNvSpPr>
          <p:nvPr>
            <p:ph type="title"/>
          </p:nvPr>
        </p:nvSpPr>
        <p:spPr/>
        <p:txBody>
          <a:bodyPr/>
          <a:lstStyle/>
          <a:p>
            <a:r>
              <a:rPr lang="en-US" dirty="0"/>
              <a:t>Gibbs Sampling: Update Equations</a:t>
            </a:r>
          </a:p>
        </p:txBody>
      </p:sp>
      <p:pic>
        <p:nvPicPr>
          <p:cNvPr id="6" name="Content Placeholder 5">
            <a:extLst>
              <a:ext uri="{FF2B5EF4-FFF2-40B4-BE49-F238E27FC236}">
                <a16:creationId xmlns:a16="http://schemas.microsoft.com/office/drawing/2014/main" id="{068A2026-C085-7A43-94CE-3FF2F87A9A9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85800" y="1447800"/>
            <a:ext cx="3213100" cy="990600"/>
          </a:xfrm>
        </p:spPr>
      </p:pic>
      <p:sp>
        <p:nvSpPr>
          <p:cNvPr id="4" name="Slide Number Placeholder 3">
            <a:extLst>
              <a:ext uri="{FF2B5EF4-FFF2-40B4-BE49-F238E27FC236}">
                <a16:creationId xmlns:a16="http://schemas.microsoft.com/office/drawing/2014/main" id="{66B34246-90DB-7745-BAF8-DB7CABBA8565}"/>
              </a:ext>
            </a:extLst>
          </p:cNvPr>
          <p:cNvSpPr>
            <a:spLocks noGrp="1"/>
          </p:cNvSpPr>
          <p:nvPr>
            <p:ph type="sldNum" sz="quarter" idx="12"/>
          </p:nvPr>
        </p:nvSpPr>
        <p:spPr/>
        <p:txBody>
          <a:bodyPr/>
          <a:lstStyle/>
          <a:p>
            <a:fld id="{4D267013-DFFC-4352-B274-32112D0CCE19}" type="slidenum">
              <a:rPr lang="en-US" smtClean="0"/>
              <a:pPr/>
              <a:t>69</a:t>
            </a:fld>
            <a:endParaRPr lang="en-US" dirty="0"/>
          </a:p>
        </p:txBody>
      </p:sp>
      <p:pic>
        <p:nvPicPr>
          <p:cNvPr id="8" name="Picture 7">
            <a:extLst>
              <a:ext uri="{FF2B5EF4-FFF2-40B4-BE49-F238E27FC236}">
                <a16:creationId xmlns:a16="http://schemas.microsoft.com/office/drawing/2014/main" id="{9C41DEFB-6248-2648-A723-E4F6037278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2590800"/>
            <a:ext cx="7188200" cy="952500"/>
          </a:xfrm>
          <a:prstGeom prst="rect">
            <a:avLst/>
          </a:prstGeom>
        </p:spPr>
      </p:pic>
      <p:pic>
        <p:nvPicPr>
          <p:cNvPr id="10" name="Picture 9">
            <a:extLst>
              <a:ext uri="{FF2B5EF4-FFF2-40B4-BE49-F238E27FC236}">
                <a16:creationId xmlns:a16="http://schemas.microsoft.com/office/drawing/2014/main" id="{45250476-334B-904F-99BA-78B1796E892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5800" y="3695700"/>
            <a:ext cx="8267700" cy="2362200"/>
          </a:xfrm>
          <a:prstGeom prst="rect">
            <a:avLst/>
          </a:prstGeom>
        </p:spPr>
      </p:pic>
    </p:spTree>
    <p:extLst>
      <p:ext uri="{BB962C8B-B14F-4D97-AF65-F5344CB8AC3E}">
        <p14:creationId xmlns:p14="http://schemas.microsoft.com/office/powerpoint/2010/main" val="34201250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10C8A2-7856-6B49-9EB1-0BF1A3DCACC9}"/>
              </a:ext>
            </a:extLst>
          </p:cNvPr>
          <p:cNvSpPr>
            <a:spLocks noGrp="1"/>
          </p:cNvSpPr>
          <p:nvPr>
            <p:ph type="title"/>
          </p:nvPr>
        </p:nvSpPr>
        <p:spPr/>
        <p:txBody>
          <a:bodyPr/>
          <a:lstStyle/>
          <a:p>
            <a:r>
              <a:rPr lang="en-US" dirty="0"/>
              <a:t>Motivation</a:t>
            </a:r>
          </a:p>
        </p:txBody>
      </p:sp>
      <p:sp>
        <p:nvSpPr>
          <p:cNvPr id="3" name="Content Placeholder 2">
            <a:extLst>
              <a:ext uri="{FF2B5EF4-FFF2-40B4-BE49-F238E27FC236}">
                <a16:creationId xmlns:a16="http://schemas.microsoft.com/office/drawing/2014/main" id="{5FC77DA6-C53F-3F48-B3C4-5BD1D03D29E6}"/>
              </a:ext>
            </a:extLst>
          </p:cNvPr>
          <p:cNvSpPr>
            <a:spLocks noGrp="1"/>
          </p:cNvSpPr>
          <p:nvPr>
            <p:ph idx="1"/>
          </p:nvPr>
        </p:nvSpPr>
        <p:spPr/>
        <p:txBody>
          <a:bodyPr>
            <a:normAutofit/>
          </a:bodyPr>
          <a:lstStyle/>
          <a:p>
            <a:r>
              <a:rPr lang="en-US" dirty="0"/>
              <a:t>ML models are increasingly deployed to answer societal questions </a:t>
            </a:r>
            <a:r>
              <a:rPr lang="en-US" dirty="0">
                <a:sym typeface="Wingdings" pitchFamily="2" charset="2"/>
              </a:rPr>
              <a:t></a:t>
            </a:r>
            <a:r>
              <a:rPr lang="en-US" dirty="0"/>
              <a:t> interpretability/transparency</a:t>
            </a:r>
          </a:p>
          <a:p>
            <a:endParaRPr lang="en-US" dirty="0"/>
          </a:p>
          <a:p>
            <a:r>
              <a:rPr lang="en-US" dirty="0"/>
              <a:t>Radiology: Lack of transparency poses challenges to FDA approval for deep learning products</a:t>
            </a:r>
          </a:p>
          <a:p>
            <a:endParaRPr lang="en-US" dirty="0"/>
          </a:p>
          <a:p>
            <a:r>
              <a:rPr lang="en-US" dirty="0"/>
              <a:t>Neural nets are particularly difficult to understand because of the high degree of non-linearity </a:t>
            </a:r>
          </a:p>
        </p:txBody>
      </p:sp>
      <p:sp>
        <p:nvSpPr>
          <p:cNvPr id="4" name="Slide Number Placeholder 3">
            <a:extLst>
              <a:ext uri="{FF2B5EF4-FFF2-40B4-BE49-F238E27FC236}">
                <a16:creationId xmlns:a16="http://schemas.microsoft.com/office/drawing/2014/main" id="{BAD8CA41-2BB9-964F-9133-C6B407DB762E}"/>
              </a:ext>
            </a:extLst>
          </p:cNvPr>
          <p:cNvSpPr>
            <a:spLocks noGrp="1"/>
          </p:cNvSpPr>
          <p:nvPr>
            <p:ph type="sldNum" sz="quarter" idx="12"/>
          </p:nvPr>
        </p:nvSpPr>
        <p:spPr/>
        <p:txBody>
          <a:bodyPr/>
          <a:lstStyle/>
          <a:p>
            <a:fld id="{4D267013-DFFC-4352-B274-32112D0CCE19}" type="slidenum">
              <a:rPr lang="en-US" smtClean="0"/>
              <a:pPr/>
              <a:t>7</a:t>
            </a:fld>
            <a:endParaRPr lang="en-US" dirty="0"/>
          </a:p>
        </p:txBody>
      </p:sp>
    </p:spTree>
    <p:extLst>
      <p:ext uri="{BB962C8B-B14F-4D97-AF65-F5344CB8AC3E}">
        <p14:creationId xmlns:p14="http://schemas.microsoft.com/office/powerpoint/2010/main" val="1864279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9E28E7A-2277-484A-BDC4-097B8109A2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 y="4292496"/>
            <a:ext cx="8166100" cy="1409700"/>
          </a:xfrm>
          <a:prstGeom prst="rect">
            <a:avLst/>
          </a:prstGeom>
        </p:spPr>
      </p:pic>
      <p:sp>
        <p:nvSpPr>
          <p:cNvPr id="2" name="Title 1">
            <a:extLst>
              <a:ext uri="{FF2B5EF4-FFF2-40B4-BE49-F238E27FC236}">
                <a16:creationId xmlns:a16="http://schemas.microsoft.com/office/drawing/2014/main" id="{50A6F71E-F0C4-D844-83F5-30FB6E412940}"/>
              </a:ext>
            </a:extLst>
          </p:cNvPr>
          <p:cNvSpPr>
            <a:spLocks noGrp="1"/>
          </p:cNvSpPr>
          <p:nvPr>
            <p:ph type="title"/>
          </p:nvPr>
        </p:nvSpPr>
        <p:spPr/>
        <p:txBody>
          <a:bodyPr/>
          <a:lstStyle/>
          <a:p>
            <a:r>
              <a:rPr lang="en-US" dirty="0"/>
              <a:t>Gibbs Sampling: Update Equations</a:t>
            </a:r>
          </a:p>
        </p:txBody>
      </p:sp>
      <p:sp>
        <p:nvSpPr>
          <p:cNvPr id="3" name="Content Placeholder 2">
            <a:extLst>
              <a:ext uri="{FF2B5EF4-FFF2-40B4-BE49-F238E27FC236}">
                <a16:creationId xmlns:a16="http://schemas.microsoft.com/office/drawing/2014/main" id="{D2BBCCF3-AD6E-A04B-B30E-748FDFF1656C}"/>
              </a:ext>
            </a:extLst>
          </p:cNvPr>
          <p:cNvSpPr>
            <a:spLocks noGrp="1"/>
          </p:cNvSpPr>
          <p:nvPr>
            <p:ph idx="1"/>
          </p:nvPr>
        </p:nvSpPr>
        <p:spPr>
          <a:xfrm>
            <a:off x="228600" y="1498601"/>
            <a:ext cx="8458201" cy="5181600"/>
          </a:xfrm>
        </p:spPr>
        <p:txBody>
          <a:bodyPr/>
          <a:lstStyle/>
          <a:p>
            <a:r>
              <a:rPr lang="en-US" dirty="0"/>
              <a:t>Total probability of the model</a:t>
            </a:r>
          </a:p>
          <a:p>
            <a:endParaRPr lang="en-US" dirty="0"/>
          </a:p>
          <a:p>
            <a:endParaRPr lang="en-US" dirty="0"/>
          </a:p>
          <a:p>
            <a:endParaRPr lang="en-US" dirty="0"/>
          </a:p>
          <a:p>
            <a:r>
              <a:rPr lang="en-US" dirty="0"/>
              <a:t>Integrate out the intermediate/nuisance parameters</a:t>
            </a:r>
          </a:p>
        </p:txBody>
      </p:sp>
      <p:sp>
        <p:nvSpPr>
          <p:cNvPr id="4" name="Slide Number Placeholder 3">
            <a:extLst>
              <a:ext uri="{FF2B5EF4-FFF2-40B4-BE49-F238E27FC236}">
                <a16:creationId xmlns:a16="http://schemas.microsoft.com/office/drawing/2014/main" id="{6CBED56B-EAC9-0D4A-A8BA-BB4DAC737BE6}"/>
              </a:ext>
            </a:extLst>
          </p:cNvPr>
          <p:cNvSpPr>
            <a:spLocks noGrp="1"/>
          </p:cNvSpPr>
          <p:nvPr>
            <p:ph type="sldNum" sz="quarter" idx="12"/>
          </p:nvPr>
        </p:nvSpPr>
        <p:spPr/>
        <p:txBody>
          <a:bodyPr/>
          <a:lstStyle/>
          <a:p>
            <a:fld id="{4D267013-DFFC-4352-B274-32112D0CCE19}" type="slidenum">
              <a:rPr lang="en-US" smtClean="0"/>
              <a:pPr/>
              <a:t>70</a:t>
            </a:fld>
            <a:endParaRPr lang="en-US" dirty="0"/>
          </a:p>
        </p:txBody>
      </p:sp>
      <p:pic>
        <p:nvPicPr>
          <p:cNvPr id="6" name="Picture 5">
            <a:extLst>
              <a:ext uri="{FF2B5EF4-FFF2-40B4-BE49-F238E27FC236}">
                <a16:creationId xmlns:a16="http://schemas.microsoft.com/office/drawing/2014/main" id="{66FD02E7-9D8C-0942-8C82-5DA1766150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6149" y="2133600"/>
            <a:ext cx="7251700" cy="850900"/>
          </a:xfrm>
          <a:prstGeom prst="rect">
            <a:avLst/>
          </a:prstGeom>
        </p:spPr>
      </p:pic>
      <p:sp>
        <p:nvSpPr>
          <p:cNvPr id="9" name="Rectangle 8">
            <a:extLst>
              <a:ext uri="{FF2B5EF4-FFF2-40B4-BE49-F238E27FC236}">
                <a16:creationId xmlns:a16="http://schemas.microsoft.com/office/drawing/2014/main" id="{B9B3B0A3-99BF-BB48-B6A9-EE680038B852}"/>
              </a:ext>
            </a:extLst>
          </p:cNvPr>
          <p:cNvSpPr/>
          <p:nvPr/>
        </p:nvSpPr>
        <p:spPr>
          <a:xfrm>
            <a:off x="4876800" y="4876800"/>
            <a:ext cx="3200400" cy="825396"/>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9ED9CC37-7BBD-2A49-A5FC-D878DCA5BAB5}"/>
              </a:ext>
            </a:extLst>
          </p:cNvPr>
          <p:cNvSpPr/>
          <p:nvPr/>
        </p:nvSpPr>
        <p:spPr>
          <a:xfrm>
            <a:off x="1142999" y="4876799"/>
            <a:ext cx="3644901" cy="901595"/>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74561DB5-2332-B04A-B944-F1C5D3E89294}"/>
              </a:ext>
            </a:extLst>
          </p:cNvPr>
          <p:cNvCxnSpPr/>
          <p:nvPr/>
        </p:nvCxnSpPr>
        <p:spPr>
          <a:xfrm flipH="1">
            <a:off x="1295400" y="5867400"/>
            <a:ext cx="685800" cy="609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46D90504-BCB6-F84F-9875-E735DC5C32FA}"/>
              </a:ext>
            </a:extLst>
          </p:cNvPr>
          <p:cNvSpPr txBox="1"/>
          <p:nvPr/>
        </p:nvSpPr>
        <p:spPr>
          <a:xfrm>
            <a:off x="609600" y="6446398"/>
            <a:ext cx="4381328" cy="394595"/>
          </a:xfrm>
          <a:prstGeom prst="rect">
            <a:avLst/>
          </a:prstGeom>
          <a:noFill/>
        </p:spPr>
        <p:txBody>
          <a:bodyPr wrap="none" rtlCol="0">
            <a:spAutoFit/>
          </a:bodyPr>
          <a:lstStyle/>
          <a:p>
            <a:r>
              <a:rPr lang="en-US" dirty="0">
                <a:latin typeface="Helvetica Neue Light" charset="0"/>
                <a:ea typeface="Helvetica Neue Light" charset="0"/>
                <a:cs typeface="Helvetica Neue Light" charset="0"/>
              </a:rPr>
              <a:t>Can be computed in a very similar way</a:t>
            </a:r>
          </a:p>
        </p:txBody>
      </p:sp>
    </p:spTree>
    <p:extLst>
      <p:ext uri="{BB962C8B-B14F-4D97-AF65-F5344CB8AC3E}">
        <p14:creationId xmlns:p14="http://schemas.microsoft.com/office/powerpoint/2010/main" val="1980708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3E0EE1-B259-2843-B237-ACA4B5DA8A90}"/>
              </a:ext>
            </a:extLst>
          </p:cNvPr>
          <p:cNvSpPr>
            <a:spLocks noGrp="1"/>
          </p:cNvSpPr>
          <p:nvPr>
            <p:ph type="title"/>
          </p:nvPr>
        </p:nvSpPr>
        <p:spPr/>
        <p:txBody>
          <a:bodyPr/>
          <a:lstStyle/>
          <a:p>
            <a:r>
              <a:rPr lang="en-US" dirty="0"/>
              <a:t>Gibbs Sampling: Update Equations</a:t>
            </a:r>
          </a:p>
        </p:txBody>
      </p:sp>
      <p:pic>
        <p:nvPicPr>
          <p:cNvPr id="6" name="Content Placeholder 5">
            <a:extLst>
              <a:ext uri="{FF2B5EF4-FFF2-40B4-BE49-F238E27FC236}">
                <a16:creationId xmlns:a16="http://schemas.microsoft.com/office/drawing/2014/main" id="{6E65AFD0-028E-C049-8D71-C6F0BFEFBEA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2654" y="1664258"/>
            <a:ext cx="8229600" cy="909348"/>
          </a:xfrm>
        </p:spPr>
      </p:pic>
      <p:sp>
        <p:nvSpPr>
          <p:cNvPr id="4" name="Slide Number Placeholder 3">
            <a:extLst>
              <a:ext uri="{FF2B5EF4-FFF2-40B4-BE49-F238E27FC236}">
                <a16:creationId xmlns:a16="http://schemas.microsoft.com/office/drawing/2014/main" id="{F5D16F33-3E2B-9545-9723-FC3F5D9DF047}"/>
              </a:ext>
            </a:extLst>
          </p:cNvPr>
          <p:cNvSpPr>
            <a:spLocks noGrp="1"/>
          </p:cNvSpPr>
          <p:nvPr>
            <p:ph type="sldNum" sz="quarter" idx="12"/>
          </p:nvPr>
        </p:nvSpPr>
        <p:spPr/>
        <p:txBody>
          <a:bodyPr/>
          <a:lstStyle/>
          <a:p>
            <a:fld id="{4D267013-DFFC-4352-B274-32112D0CCE19}" type="slidenum">
              <a:rPr lang="en-US" smtClean="0"/>
              <a:pPr/>
              <a:t>71</a:t>
            </a:fld>
            <a:endParaRPr lang="en-US" dirty="0"/>
          </a:p>
        </p:txBody>
      </p:sp>
      <p:sp>
        <p:nvSpPr>
          <p:cNvPr id="7" name="TextBox 6">
            <a:extLst>
              <a:ext uri="{FF2B5EF4-FFF2-40B4-BE49-F238E27FC236}">
                <a16:creationId xmlns:a16="http://schemas.microsoft.com/office/drawing/2014/main" id="{F39110DE-388D-6C42-AA2E-110AEA27E3E5}"/>
              </a:ext>
            </a:extLst>
          </p:cNvPr>
          <p:cNvSpPr txBox="1"/>
          <p:nvPr/>
        </p:nvSpPr>
        <p:spPr>
          <a:xfrm>
            <a:off x="541493" y="2996040"/>
            <a:ext cx="7989688" cy="1603644"/>
          </a:xfrm>
          <a:prstGeom prst="rect">
            <a:avLst/>
          </a:prstGeom>
          <a:noFill/>
        </p:spPr>
        <p:txBody>
          <a:bodyPr wrap="none" rtlCol="0">
            <a:spAutoFit/>
          </a:bodyPr>
          <a:lstStyle/>
          <a:p>
            <a:r>
              <a:rPr lang="en-US" dirty="0">
                <a:latin typeface="Helvetica Neue Light" charset="0"/>
                <a:ea typeface="Helvetica Neue Light" charset="0"/>
                <a:cs typeface="Helvetica Neue Light" charset="0"/>
              </a:rPr>
              <a:t>Note that intermediate parameters have been completely integrated out!</a:t>
            </a:r>
          </a:p>
          <a:p>
            <a:endParaRPr lang="en-US" dirty="0">
              <a:latin typeface="Helvetica Neue Light" charset="0"/>
              <a:ea typeface="Helvetica Neue Light" charset="0"/>
              <a:cs typeface="Helvetica Neue Light" charset="0"/>
            </a:endParaRPr>
          </a:p>
          <a:p>
            <a:endParaRPr lang="en-US" dirty="0">
              <a:latin typeface="Helvetica Neue Light" charset="0"/>
              <a:ea typeface="Helvetica Neue Light" charset="0"/>
              <a:cs typeface="Helvetica Neue Light" charset="0"/>
            </a:endParaRPr>
          </a:p>
          <a:p>
            <a:endParaRPr lang="en-US" dirty="0">
              <a:latin typeface="Helvetica Neue Light" charset="0"/>
              <a:ea typeface="Helvetica Neue Light" charset="0"/>
              <a:cs typeface="Helvetica Neue Light" charset="0"/>
            </a:endParaRPr>
          </a:p>
          <a:p>
            <a:r>
              <a:rPr lang="en-US" dirty="0">
                <a:latin typeface="Helvetica Neue Light" charset="0"/>
                <a:ea typeface="Helvetica Neue Light" charset="0"/>
                <a:cs typeface="Helvetica Neue Light" charset="0"/>
              </a:rPr>
              <a:t>Our goal is to compute this conditional distribution:  </a:t>
            </a:r>
          </a:p>
        </p:txBody>
      </p:sp>
      <p:pic>
        <p:nvPicPr>
          <p:cNvPr id="9" name="Picture 8">
            <a:extLst>
              <a:ext uri="{FF2B5EF4-FFF2-40B4-BE49-F238E27FC236}">
                <a16:creationId xmlns:a16="http://schemas.microsoft.com/office/drawing/2014/main" id="{670B8011-1B16-CD42-858F-B455D3D939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2637" y="4615416"/>
            <a:ext cx="5867400" cy="774700"/>
          </a:xfrm>
          <a:prstGeom prst="rect">
            <a:avLst/>
          </a:prstGeom>
        </p:spPr>
      </p:pic>
    </p:spTree>
    <p:extLst>
      <p:ext uri="{BB962C8B-B14F-4D97-AF65-F5344CB8AC3E}">
        <p14:creationId xmlns:p14="http://schemas.microsoft.com/office/powerpoint/2010/main" val="363155800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2ECA0D-BDF6-0042-AD34-E533A27FC675}"/>
              </a:ext>
            </a:extLst>
          </p:cNvPr>
          <p:cNvSpPr>
            <a:spLocks noGrp="1"/>
          </p:cNvSpPr>
          <p:nvPr>
            <p:ph type="title"/>
          </p:nvPr>
        </p:nvSpPr>
        <p:spPr/>
        <p:txBody>
          <a:bodyPr/>
          <a:lstStyle/>
          <a:p>
            <a:r>
              <a:rPr lang="en-US" dirty="0"/>
              <a:t>Gibbs Sampling: Update Equations</a:t>
            </a:r>
          </a:p>
        </p:txBody>
      </p:sp>
      <p:pic>
        <p:nvPicPr>
          <p:cNvPr id="6" name="Content Placeholder 5">
            <a:extLst>
              <a:ext uri="{FF2B5EF4-FFF2-40B4-BE49-F238E27FC236}">
                <a16:creationId xmlns:a16="http://schemas.microsoft.com/office/drawing/2014/main" id="{94B8CBD9-81B0-0540-9B67-2A6DF33E996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1" y="1676400"/>
            <a:ext cx="8229600" cy="2816721"/>
          </a:xfrm>
        </p:spPr>
      </p:pic>
      <p:sp>
        <p:nvSpPr>
          <p:cNvPr id="4" name="Slide Number Placeholder 3">
            <a:extLst>
              <a:ext uri="{FF2B5EF4-FFF2-40B4-BE49-F238E27FC236}">
                <a16:creationId xmlns:a16="http://schemas.microsoft.com/office/drawing/2014/main" id="{FF69A89F-1FC6-BC4D-BDB0-719B1A7FCF7F}"/>
              </a:ext>
            </a:extLst>
          </p:cNvPr>
          <p:cNvSpPr>
            <a:spLocks noGrp="1"/>
          </p:cNvSpPr>
          <p:nvPr>
            <p:ph type="sldNum" sz="quarter" idx="12"/>
          </p:nvPr>
        </p:nvSpPr>
        <p:spPr/>
        <p:txBody>
          <a:bodyPr/>
          <a:lstStyle/>
          <a:p>
            <a:fld id="{4D267013-DFFC-4352-B274-32112D0CCE19}" type="slidenum">
              <a:rPr lang="en-US" smtClean="0"/>
              <a:pPr/>
              <a:t>72</a:t>
            </a:fld>
            <a:endParaRPr lang="en-US" dirty="0"/>
          </a:p>
        </p:txBody>
      </p:sp>
      <p:pic>
        <p:nvPicPr>
          <p:cNvPr id="8" name="Picture 7">
            <a:extLst>
              <a:ext uri="{FF2B5EF4-FFF2-40B4-BE49-F238E27FC236}">
                <a16:creationId xmlns:a16="http://schemas.microsoft.com/office/drawing/2014/main" id="{BF70B272-7CC2-E64A-8B8C-93B1EB284F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0" y="5257800"/>
            <a:ext cx="4889500" cy="1003300"/>
          </a:xfrm>
          <a:prstGeom prst="rect">
            <a:avLst/>
          </a:prstGeom>
        </p:spPr>
      </p:pic>
      <p:sp>
        <p:nvSpPr>
          <p:cNvPr id="9" name="TextBox 8">
            <a:extLst>
              <a:ext uri="{FF2B5EF4-FFF2-40B4-BE49-F238E27FC236}">
                <a16:creationId xmlns:a16="http://schemas.microsoft.com/office/drawing/2014/main" id="{F70792A5-D5D0-FA4A-832F-1DC1999B339F}"/>
              </a:ext>
            </a:extLst>
          </p:cNvPr>
          <p:cNvSpPr txBox="1"/>
          <p:nvPr/>
        </p:nvSpPr>
        <p:spPr>
          <a:xfrm>
            <a:off x="762000" y="4930813"/>
            <a:ext cx="5638082" cy="394595"/>
          </a:xfrm>
          <a:prstGeom prst="rect">
            <a:avLst/>
          </a:prstGeom>
          <a:noFill/>
        </p:spPr>
        <p:txBody>
          <a:bodyPr wrap="none" rtlCol="0">
            <a:spAutoFit/>
          </a:bodyPr>
          <a:lstStyle/>
          <a:p>
            <a:r>
              <a:rPr lang="en-US" dirty="0">
                <a:latin typeface="Helvetica Neue Light" charset="0"/>
                <a:ea typeface="Helvetica Neue Light" charset="0"/>
                <a:cs typeface="Helvetica Neue Light" charset="0"/>
              </a:rPr>
              <a:t>Upon further simplification of the gamma functions</a:t>
            </a:r>
          </a:p>
        </p:txBody>
      </p:sp>
    </p:spTree>
    <p:extLst>
      <p:ext uri="{BB962C8B-B14F-4D97-AF65-F5344CB8AC3E}">
        <p14:creationId xmlns:p14="http://schemas.microsoft.com/office/powerpoint/2010/main" val="11372181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10ABFD-7C58-BB4F-B0F1-A469E9657B16}"/>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BEC15372-14D6-6A47-B1F2-20A0F39E5521}"/>
              </a:ext>
            </a:extLst>
          </p:cNvPr>
          <p:cNvSpPr>
            <a:spLocks noGrp="1"/>
          </p:cNvSpPr>
          <p:nvPr>
            <p:ph idx="1"/>
          </p:nvPr>
        </p:nvSpPr>
        <p:spPr>
          <a:xfrm>
            <a:off x="433590" y="1288148"/>
            <a:ext cx="8229600" cy="5181600"/>
          </a:xfrm>
        </p:spPr>
        <p:txBody>
          <a:bodyPr/>
          <a:lstStyle/>
          <a:p>
            <a:r>
              <a:rPr lang="en-US" strike="sngStrike" dirty="0"/>
              <a:t>LDA (slightly modified)</a:t>
            </a:r>
          </a:p>
          <a:p>
            <a:pPr lvl="1"/>
            <a:r>
              <a:rPr lang="en-US" strike="sngStrike" dirty="0"/>
              <a:t>Generative Model</a:t>
            </a:r>
          </a:p>
          <a:p>
            <a:pPr lvl="1"/>
            <a:r>
              <a:rPr lang="en-US" strike="sngStrike" dirty="0"/>
              <a:t>Plate Notation</a:t>
            </a:r>
          </a:p>
          <a:p>
            <a:pPr lvl="1"/>
            <a:r>
              <a:rPr lang="en-US" strike="sngStrike" dirty="0"/>
              <a:t>Choosing an Inference Method</a:t>
            </a:r>
          </a:p>
          <a:p>
            <a:pPr lvl="1"/>
            <a:r>
              <a:rPr lang="en-US" strike="sngStrike" dirty="0"/>
              <a:t>Deriving Appropriate Equations</a:t>
            </a:r>
          </a:p>
          <a:p>
            <a:pPr lvl="1"/>
            <a:endParaRPr lang="en-US" dirty="0"/>
          </a:p>
          <a:p>
            <a:r>
              <a:rPr lang="en-US" b="1" dirty="0">
                <a:solidFill>
                  <a:srgbClr val="F04054"/>
                </a:solidFill>
              </a:rPr>
              <a:t>How is BCM different?</a:t>
            </a:r>
          </a:p>
          <a:p>
            <a:pPr lvl="1"/>
            <a:r>
              <a:rPr lang="en-US" b="1" dirty="0">
                <a:solidFill>
                  <a:srgbClr val="F04054"/>
                </a:solidFill>
              </a:rPr>
              <a:t>Prototype learning</a:t>
            </a:r>
          </a:p>
          <a:p>
            <a:pPr lvl="1"/>
            <a:r>
              <a:rPr lang="en-US" b="1" dirty="0">
                <a:solidFill>
                  <a:srgbClr val="F04054"/>
                </a:solidFill>
              </a:rPr>
              <a:t>Subspace learning</a:t>
            </a:r>
          </a:p>
          <a:p>
            <a:pPr lvl="1"/>
            <a:endParaRPr lang="en-US" dirty="0"/>
          </a:p>
          <a:p>
            <a:r>
              <a:rPr lang="en-US" dirty="0"/>
              <a:t>Experimentation</a:t>
            </a:r>
          </a:p>
          <a:p>
            <a:pPr lvl="1"/>
            <a:endParaRPr lang="en-US" dirty="0"/>
          </a:p>
          <a:p>
            <a:pPr lvl="1"/>
            <a:endParaRPr lang="en-US" dirty="0"/>
          </a:p>
        </p:txBody>
      </p:sp>
      <p:sp>
        <p:nvSpPr>
          <p:cNvPr id="4" name="Slide Number Placeholder 3">
            <a:extLst>
              <a:ext uri="{FF2B5EF4-FFF2-40B4-BE49-F238E27FC236}">
                <a16:creationId xmlns:a16="http://schemas.microsoft.com/office/drawing/2014/main" id="{EE68B7DF-DDC7-9049-9B31-915CDD2A25B2}"/>
              </a:ext>
            </a:extLst>
          </p:cNvPr>
          <p:cNvSpPr>
            <a:spLocks noGrp="1"/>
          </p:cNvSpPr>
          <p:nvPr>
            <p:ph type="sldNum" sz="quarter" idx="12"/>
          </p:nvPr>
        </p:nvSpPr>
        <p:spPr/>
        <p:txBody>
          <a:bodyPr/>
          <a:lstStyle/>
          <a:p>
            <a:fld id="{4D267013-DFFC-4352-B274-32112D0CCE19}" type="slidenum">
              <a:rPr lang="en-US" smtClean="0"/>
              <a:pPr/>
              <a:t>73</a:t>
            </a:fld>
            <a:endParaRPr lang="en-US" dirty="0"/>
          </a:p>
        </p:txBody>
      </p:sp>
    </p:spTree>
    <p:extLst>
      <p:ext uri="{BB962C8B-B14F-4D97-AF65-F5344CB8AC3E}">
        <p14:creationId xmlns:p14="http://schemas.microsoft.com/office/powerpoint/2010/main" val="767106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6A959A-3109-904B-9AD9-5E0BA85030C6}"/>
              </a:ext>
            </a:extLst>
          </p:cNvPr>
          <p:cNvSpPr>
            <a:spLocks noGrp="1"/>
          </p:cNvSpPr>
          <p:nvPr>
            <p:ph type="title"/>
          </p:nvPr>
        </p:nvSpPr>
        <p:spPr/>
        <p:txBody>
          <a:bodyPr/>
          <a:lstStyle/>
          <a:p>
            <a:r>
              <a:rPr lang="en-US" dirty="0"/>
              <a:t>Bayesian Case Model</a:t>
            </a:r>
          </a:p>
        </p:txBody>
      </p:sp>
      <p:pic>
        <p:nvPicPr>
          <p:cNvPr id="6" name="Content Placeholder 5">
            <a:extLst>
              <a:ext uri="{FF2B5EF4-FFF2-40B4-BE49-F238E27FC236}">
                <a16:creationId xmlns:a16="http://schemas.microsoft.com/office/drawing/2014/main" id="{841CAB76-5A1A-BC4A-B46B-BD45F95DF8E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2400" y="1828800"/>
            <a:ext cx="5108073" cy="3271462"/>
          </a:xfrm>
        </p:spPr>
      </p:pic>
      <p:sp>
        <p:nvSpPr>
          <p:cNvPr id="4" name="Slide Number Placeholder 3">
            <a:extLst>
              <a:ext uri="{FF2B5EF4-FFF2-40B4-BE49-F238E27FC236}">
                <a16:creationId xmlns:a16="http://schemas.microsoft.com/office/drawing/2014/main" id="{90FE7150-90FA-0042-A2E8-FBA6B6AFD5A9}"/>
              </a:ext>
            </a:extLst>
          </p:cNvPr>
          <p:cNvSpPr>
            <a:spLocks noGrp="1"/>
          </p:cNvSpPr>
          <p:nvPr>
            <p:ph type="sldNum" sz="quarter" idx="12"/>
          </p:nvPr>
        </p:nvSpPr>
        <p:spPr/>
        <p:txBody>
          <a:bodyPr/>
          <a:lstStyle/>
          <a:p>
            <a:fld id="{4D267013-DFFC-4352-B274-32112D0CCE19}" type="slidenum">
              <a:rPr lang="en-US" smtClean="0"/>
              <a:pPr/>
              <a:t>74</a:t>
            </a:fld>
            <a:endParaRPr lang="en-US" dirty="0"/>
          </a:p>
        </p:txBody>
      </p:sp>
      <p:pic>
        <p:nvPicPr>
          <p:cNvPr id="7" name="Picture 6">
            <a:extLst>
              <a:ext uri="{FF2B5EF4-FFF2-40B4-BE49-F238E27FC236}">
                <a16:creationId xmlns:a16="http://schemas.microsoft.com/office/drawing/2014/main" id="{C45E752C-FF5E-0343-A40D-4FFA0BBCFD59}"/>
              </a:ext>
            </a:extLst>
          </p:cNvPr>
          <p:cNvPicPr>
            <a:picLocks noChangeAspect="1"/>
          </p:cNvPicPr>
          <p:nvPr/>
        </p:nvPicPr>
        <p:blipFill>
          <a:blip r:embed="rId3"/>
          <a:stretch>
            <a:fillRect/>
          </a:stretch>
        </p:blipFill>
        <p:spPr>
          <a:xfrm>
            <a:off x="5029201" y="2967325"/>
            <a:ext cx="3691326" cy="1823247"/>
          </a:xfrm>
          <a:prstGeom prst="rect">
            <a:avLst/>
          </a:prstGeom>
        </p:spPr>
      </p:pic>
      <p:sp>
        <p:nvSpPr>
          <p:cNvPr id="8" name="TextBox 7">
            <a:extLst>
              <a:ext uri="{FF2B5EF4-FFF2-40B4-BE49-F238E27FC236}">
                <a16:creationId xmlns:a16="http://schemas.microsoft.com/office/drawing/2014/main" id="{1C0773BB-89C9-BC4C-B77E-50F897CD0D6E}"/>
              </a:ext>
            </a:extLst>
          </p:cNvPr>
          <p:cNvSpPr txBox="1"/>
          <p:nvPr/>
        </p:nvSpPr>
        <p:spPr>
          <a:xfrm>
            <a:off x="990601" y="5257800"/>
            <a:ext cx="2539478" cy="394595"/>
          </a:xfrm>
          <a:prstGeom prst="rect">
            <a:avLst/>
          </a:prstGeom>
          <a:noFill/>
        </p:spPr>
        <p:txBody>
          <a:bodyPr wrap="none" rtlCol="0">
            <a:spAutoFit/>
          </a:bodyPr>
          <a:lstStyle/>
          <a:p>
            <a:r>
              <a:rPr lang="en-US" dirty="0">
                <a:latin typeface="Helvetica Neue Light" charset="0"/>
                <a:ea typeface="Helvetica Neue Light" charset="0"/>
                <a:cs typeface="Helvetica Neue Light" charset="0"/>
              </a:rPr>
              <a:t>Bayesian Case Model</a:t>
            </a:r>
          </a:p>
        </p:txBody>
      </p:sp>
      <p:sp>
        <p:nvSpPr>
          <p:cNvPr id="9" name="TextBox 8">
            <a:extLst>
              <a:ext uri="{FF2B5EF4-FFF2-40B4-BE49-F238E27FC236}">
                <a16:creationId xmlns:a16="http://schemas.microsoft.com/office/drawing/2014/main" id="{0704FB68-9571-7847-9544-8661074F5D37}"/>
              </a:ext>
            </a:extLst>
          </p:cNvPr>
          <p:cNvSpPr txBox="1"/>
          <p:nvPr/>
        </p:nvSpPr>
        <p:spPr>
          <a:xfrm>
            <a:off x="5791201" y="5110842"/>
            <a:ext cx="2922595" cy="394595"/>
          </a:xfrm>
          <a:prstGeom prst="rect">
            <a:avLst/>
          </a:prstGeom>
          <a:noFill/>
        </p:spPr>
        <p:txBody>
          <a:bodyPr wrap="none" rtlCol="0">
            <a:spAutoFit/>
          </a:bodyPr>
          <a:lstStyle/>
          <a:p>
            <a:r>
              <a:rPr lang="en-US" dirty="0">
                <a:latin typeface="Helvetica Neue Light" charset="0"/>
                <a:ea typeface="Helvetica Neue Light" charset="0"/>
                <a:cs typeface="Helvetica Neue Light" charset="0"/>
              </a:rPr>
              <a:t>Latent Dirichlet Allocation</a:t>
            </a:r>
          </a:p>
        </p:txBody>
      </p:sp>
    </p:spTree>
    <p:extLst>
      <p:ext uri="{BB962C8B-B14F-4D97-AF65-F5344CB8AC3E}">
        <p14:creationId xmlns:p14="http://schemas.microsoft.com/office/powerpoint/2010/main" val="2085729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61EB9C-5963-B34F-8ACF-BC8DC1BAFCB4}"/>
              </a:ext>
            </a:extLst>
          </p:cNvPr>
          <p:cNvSpPr>
            <a:spLocks noGrp="1"/>
          </p:cNvSpPr>
          <p:nvPr>
            <p:ph type="title"/>
          </p:nvPr>
        </p:nvSpPr>
        <p:spPr/>
        <p:txBody>
          <a:bodyPr/>
          <a:lstStyle/>
          <a:p>
            <a:r>
              <a:rPr lang="en-US" dirty="0"/>
              <a:t>Bayesian Case Model</a:t>
            </a:r>
          </a:p>
        </p:txBody>
      </p:sp>
      <p:sp>
        <p:nvSpPr>
          <p:cNvPr id="3" name="Content Placeholder 2">
            <a:extLst>
              <a:ext uri="{FF2B5EF4-FFF2-40B4-BE49-F238E27FC236}">
                <a16:creationId xmlns:a16="http://schemas.microsoft.com/office/drawing/2014/main" id="{404646D7-8789-EF4D-B883-D4631F610F38}"/>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D4701126-EEAA-E948-8335-C456F4EFD51C}"/>
              </a:ext>
            </a:extLst>
          </p:cNvPr>
          <p:cNvSpPr>
            <a:spLocks noGrp="1"/>
          </p:cNvSpPr>
          <p:nvPr>
            <p:ph type="sldNum" sz="quarter" idx="12"/>
          </p:nvPr>
        </p:nvSpPr>
        <p:spPr/>
        <p:txBody>
          <a:bodyPr/>
          <a:lstStyle/>
          <a:p>
            <a:fld id="{4D267013-DFFC-4352-B274-32112D0CCE19}" type="slidenum">
              <a:rPr lang="en-US" smtClean="0"/>
              <a:pPr/>
              <a:t>75</a:t>
            </a:fld>
            <a:endParaRPr lang="en-US" dirty="0"/>
          </a:p>
        </p:txBody>
      </p:sp>
      <p:pic>
        <p:nvPicPr>
          <p:cNvPr id="5" name="Content Placeholder 5">
            <a:extLst>
              <a:ext uri="{FF2B5EF4-FFF2-40B4-BE49-F238E27FC236}">
                <a16:creationId xmlns:a16="http://schemas.microsoft.com/office/drawing/2014/main" id="{ABDB78EB-9F72-DB48-8E6D-607FCC2AD3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17962" y="1557808"/>
            <a:ext cx="5108073" cy="3271462"/>
          </a:xfrm>
          <a:prstGeom prst="rect">
            <a:avLst/>
          </a:prstGeom>
        </p:spPr>
      </p:pic>
      <p:cxnSp>
        <p:nvCxnSpPr>
          <p:cNvPr id="7" name="Straight Arrow Connector 6">
            <a:extLst>
              <a:ext uri="{FF2B5EF4-FFF2-40B4-BE49-F238E27FC236}">
                <a16:creationId xmlns:a16="http://schemas.microsoft.com/office/drawing/2014/main" id="{6B2860E3-1641-0E4F-90B5-76BD09A23134}"/>
              </a:ext>
            </a:extLst>
          </p:cNvPr>
          <p:cNvCxnSpPr/>
          <p:nvPr/>
        </p:nvCxnSpPr>
        <p:spPr>
          <a:xfrm>
            <a:off x="6248400" y="2590800"/>
            <a:ext cx="87763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C69D8897-4441-AC4D-A454-3BBC6A370613}"/>
              </a:ext>
            </a:extLst>
          </p:cNvPr>
          <p:cNvSpPr txBox="1"/>
          <p:nvPr/>
        </p:nvSpPr>
        <p:spPr>
          <a:xfrm>
            <a:off x="7239000" y="2438400"/>
            <a:ext cx="1282723" cy="999120"/>
          </a:xfrm>
          <a:prstGeom prst="rect">
            <a:avLst/>
          </a:prstGeom>
          <a:noFill/>
        </p:spPr>
        <p:txBody>
          <a:bodyPr wrap="none" rtlCol="0">
            <a:spAutoFit/>
          </a:bodyPr>
          <a:lstStyle/>
          <a:p>
            <a:r>
              <a:rPr lang="en-US" dirty="0">
                <a:latin typeface="Helvetica Neue Light" charset="0"/>
                <a:ea typeface="Helvetica Neue Light" charset="0"/>
                <a:cs typeface="Helvetica Neue Light" charset="0"/>
              </a:rPr>
              <a:t>Subspace</a:t>
            </a:r>
          </a:p>
          <a:p>
            <a:r>
              <a:rPr lang="en-US" dirty="0">
                <a:latin typeface="Helvetica Neue Light" charset="0"/>
                <a:ea typeface="Helvetica Neue Light" charset="0"/>
                <a:cs typeface="Helvetica Neue Light" charset="0"/>
              </a:rPr>
              <a:t>Feature </a:t>
            </a:r>
          </a:p>
          <a:p>
            <a:r>
              <a:rPr lang="en-US" dirty="0">
                <a:latin typeface="Helvetica Neue Light" charset="0"/>
                <a:ea typeface="Helvetica Neue Light" charset="0"/>
                <a:cs typeface="Helvetica Neue Light" charset="0"/>
              </a:rPr>
              <a:t>Indicator</a:t>
            </a:r>
          </a:p>
        </p:txBody>
      </p:sp>
      <p:cxnSp>
        <p:nvCxnSpPr>
          <p:cNvPr id="10" name="Straight Arrow Connector 9">
            <a:extLst>
              <a:ext uri="{FF2B5EF4-FFF2-40B4-BE49-F238E27FC236}">
                <a16:creationId xmlns:a16="http://schemas.microsoft.com/office/drawing/2014/main" id="{7BCDE7A6-AD15-5E4D-B8FE-4CFA6B848F34}"/>
              </a:ext>
            </a:extLst>
          </p:cNvPr>
          <p:cNvCxnSpPr/>
          <p:nvPr/>
        </p:nvCxnSpPr>
        <p:spPr>
          <a:xfrm flipH="1" flipV="1">
            <a:off x="3657600" y="2133600"/>
            <a:ext cx="1295400" cy="457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B637EFF5-3DBE-9B43-ABE8-2C240CBA2CF5}"/>
              </a:ext>
            </a:extLst>
          </p:cNvPr>
          <p:cNvSpPr txBox="1"/>
          <p:nvPr/>
        </p:nvSpPr>
        <p:spPr>
          <a:xfrm>
            <a:off x="2216859" y="1895109"/>
            <a:ext cx="1239698" cy="394595"/>
          </a:xfrm>
          <a:prstGeom prst="rect">
            <a:avLst/>
          </a:prstGeom>
          <a:noFill/>
        </p:spPr>
        <p:txBody>
          <a:bodyPr wrap="none" rtlCol="0">
            <a:spAutoFit/>
          </a:bodyPr>
          <a:lstStyle/>
          <a:p>
            <a:r>
              <a:rPr lang="en-US" dirty="0">
                <a:latin typeface="Helvetica Neue Light" charset="0"/>
                <a:ea typeface="Helvetica Neue Light" charset="0"/>
                <a:cs typeface="Helvetica Neue Light" charset="0"/>
              </a:rPr>
              <a:t>Prototype</a:t>
            </a:r>
          </a:p>
        </p:txBody>
      </p:sp>
      <p:sp>
        <p:nvSpPr>
          <p:cNvPr id="12" name="TextBox 11">
            <a:extLst>
              <a:ext uri="{FF2B5EF4-FFF2-40B4-BE49-F238E27FC236}">
                <a16:creationId xmlns:a16="http://schemas.microsoft.com/office/drawing/2014/main" id="{523E4367-8E11-6A48-A936-CC9A2AB9EB8B}"/>
              </a:ext>
            </a:extLst>
          </p:cNvPr>
          <p:cNvSpPr txBox="1"/>
          <p:nvPr/>
        </p:nvSpPr>
        <p:spPr>
          <a:xfrm>
            <a:off x="253091" y="5269783"/>
            <a:ext cx="8637814" cy="394595"/>
          </a:xfrm>
          <a:prstGeom prst="rect">
            <a:avLst/>
          </a:prstGeom>
          <a:noFill/>
        </p:spPr>
        <p:txBody>
          <a:bodyPr wrap="none" rtlCol="0">
            <a:spAutoFit/>
          </a:bodyPr>
          <a:lstStyle/>
          <a:p>
            <a:r>
              <a:rPr lang="en-US" dirty="0">
                <a:latin typeface="Helvetica Neue Light" charset="0"/>
                <a:ea typeface="Helvetica Neue Light" charset="0"/>
                <a:cs typeface="Helvetica Neue Light" charset="0"/>
              </a:rPr>
              <a:t>Each cluster is characterized by a subspace feature indicator and a prototype </a:t>
            </a:r>
          </a:p>
        </p:txBody>
      </p:sp>
    </p:spTree>
    <p:extLst>
      <p:ext uri="{BB962C8B-B14F-4D97-AF65-F5344CB8AC3E}">
        <p14:creationId xmlns:p14="http://schemas.microsoft.com/office/powerpoint/2010/main" val="370914651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61EB9C-5963-B34F-8ACF-BC8DC1BAFCB4}"/>
              </a:ext>
            </a:extLst>
          </p:cNvPr>
          <p:cNvSpPr>
            <a:spLocks noGrp="1"/>
          </p:cNvSpPr>
          <p:nvPr>
            <p:ph type="title"/>
          </p:nvPr>
        </p:nvSpPr>
        <p:spPr/>
        <p:txBody>
          <a:bodyPr/>
          <a:lstStyle/>
          <a:p>
            <a:r>
              <a:rPr lang="en-US" dirty="0"/>
              <a:t>Bayesian Case Model</a:t>
            </a:r>
          </a:p>
        </p:txBody>
      </p:sp>
      <p:sp>
        <p:nvSpPr>
          <p:cNvPr id="3" name="Content Placeholder 2">
            <a:extLst>
              <a:ext uri="{FF2B5EF4-FFF2-40B4-BE49-F238E27FC236}">
                <a16:creationId xmlns:a16="http://schemas.microsoft.com/office/drawing/2014/main" id="{404646D7-8789-EF4D-B883-D4631F610F38}"/>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D4701126-EEAA-E948-8335-C456F4EFD51C}"/>
              </a:ext>
            </a:extLst>
          </p:cNvPr>
          <p:cNvSpPr>
            <a:spLocks noGrp="1"/>
          </p:cNvSpPr>
          <p:nvPr>
            <p:ph type="sldNum" sz="quarter" idx="12"/>
          </p:nvPr>
        </p:nvSpPr>
        <p:spPr/>
        <p:txBody>
          <a:bodyPr/>
          <a:lstStyle/>
          <a:p>
            <a:fld id="{4D267013-DFFC-4352-B274-32112D0CCE19}" type="slidenum">
              <a:rPr lang="en-US" smtClean="0"/>
              <a:pPr/>
              <a:t>76</a:t>
            </a:fld>
            <a:endParaRPr lang="en-US" dirty="0"/>
          </a:p>
        </p:txBody>
      </p:sp>
      <p:pic>
        <p:nvPicPr>
          <p:cNvPr id="5" name="Content Placeholder 5">
            <a:extLst>
              <a:ext uri="{FF2B5EF4-FFF2-40B4-BE49-F238E27FC236}">
                <a16:creationId xmlns:a16="http://schemas.microsoft.com/office/drawing/2014/main" id="{ABDB78EB-9F72-DB48-8E6D-607FCC2AD3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17962" y="1557808"/>
            <a:ext cx="5108073" cy="3271462"/>
          </a:xfrm>
          <a:prstGeom prst="rect">
            <a:avLst/>
          </a:prstGeom>
        </p:spPr>
      </p:pic>
      <p:cxnSp>
        <p:nvCxnSpPr>
          <p:cNvPr id="7" name="Straight Arrow Connector 6">
            <a:extLst>
              <a:ext uri="{FF2B5EF4-FFF2-40B4-BE49-F238E27FC236}">
                <a16:creationId xmlns:a16="http://schemas.microsoft.com/office/drawing/2014/main" id="{6B2860E3-1641-0E4F-90B5-76BD09A23134}"/>
              </a:ext>
            </a:extLst>
          </p:cNvPr>
          <p:cNvCxnSpPr/>
          <p:nvPr/>
        </p:nvCxnSpPr>
        <p:spPr>
          <a:xfrm>
            <a:off x="6248400" y="2590800"/>
            <a:ext cx="87763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C69D8897-4441-AC4D-A454-3BBC6A370613}"/>
              </a:ext>
            </a:extLst>
          </p:cNvPr>
          <p:cNvSpPr txBox="1"/>
          <p:nvPr/>
        </p:nvSpPr>
        <p:spPr>
          <a:xfrm>
            <a:off x="7239000" y="2438400"/>
            <a:ext cx="1282723" cy="999120"/>
          </a:xfrm>
          <a:prstGeom prst="rect">
            <a:avLst/>
          </a:prstGeom>
          <a:noFill/>
        </p:spPr>
        <p:txBody>
          <a:bodyPr wrap="none" rtlCol="0">
            <a:spAutoFit/>
          </a:bodyPr>
          <a:lstStyle/>
          <a:p>
            <a:r>
              <a:rPr lang="en-US" dirty="0">
                <a:latin typeface="Helvetica Neue Light" charset="0"/>
                <a:ea typeface="Helvetica Neue Light" charset="0"/>
                <a:cs typeface="Helvetica Neue Light" charset="0"/>
              </a:rPr>
              <a:t>Subspace</a:t>
            </a:r>
          </a:p>
          <a:p>
            <a:r>
              <a:rPr lang="en-US" dirty="0">
                <a:latin typeface="Helvetica Neue Light" charset="0"/>
                <a:ea typeface="Helvetica Neue Light" charset="0"/>
                <a:cs typeface="Helvetica Neue Light" charset="0"/>
              </a:rPr>
              <a:t>Feature </a:t>
            </a:r>
          </a:p>
          <a:p>
            <a:r>
              <a:rPr lang="en-US" dirty="0">
                <a:latin typeface="Helvetica Neue Light" charset="0"/>
                <a:ea typeface="Helvetica Neue Light" charset="0"/>
                <a:cs typeface="Helvetica Neue Light" charset="0"/>
              </a:rPr>
              <a:t>Indicator</a:t>
            </a:r>
          </a:p>
        </p:txBody>
      </p:sp>
      <p:cxnSp>
        <p:nvCxnSpPr>
          <p:cNvPr id="10" name="Straight Arrow Connector 9">
            <a:extLst>
              <a:ext uri="{FF2B5EF4-FFF2-40B4-BE49-F238E27FC236}">
                <a16:creationId xmlns:a16="http://schemas.microsoft.com/office/drawing/2014/main" id="{7BCDE7A6-AD15-5E4D-B8FE-4CFA6B848F34}"/>
              </a:ext>
            </a:extLst>
          </p:cNvPr>
          <p:cNvCxnSpPr/>
          <p:nvPr/>
        </p:nvCxnSpPr>
        <p:spPr>
          <a:xfrm flipH="1" flipV="1">
            <a:off x="3657600" y="2133600"/>
            <a:ext cx="1295400" cy="457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B637EFF5-3DBE-9B43-ABE8-2C240CBA2CF5}"/>
              </a:ext>
            </a:extLst>
          </p:cNvPr>
          <p:cNvSpPr txBox="1"/>
          <p:nvPr/>
        </p:nvSpPr>
        <p:spPr>
          <a:xfrm>
            <a:off x="2216859" y="1895109"/>
            <a:ext cx="1239698" cy="394595"/>
          </a:xfrm>
          <a:prstGeom prst="rect">
            <a:avLst/>
          </a:prstGeom>
          <a:noFill/>
        </p:spPr>
        <p:txBody>
          <a:bodyPr wrap="none" rtlCol="0">
            <a:spAutoFit/>
          </a:bodyPr>
          <a:lstStyle/>
          <a:p>
            <a:r>
              <a:rPr lang="en-US" dirty="0">
                <a:latin typeface="Helvetica Neue Light" charset="0"/>
                <a:ea typeface="Helvetica Neue Light" charset="0"/>
                <a:cs typeface="Helvetica Neue Light" charset="0"/>
              </a:rPr>
              <a:t>Prototype</a:t>
            </a:r>
          </a:p>
        </p:txBody>
      </p:sp>
      <p:sp>
        <p:nvSpPr>
          <p:cNvPr id="12" name="TextBox 11">
            <a:extLst>
              <a:ext uri="{FF2B5EF4-FFF2-40B4-BE49-F238E27FC236}">
                <a16:creationId xmlns:a16="http://schemas.microsoft.com/office/drawing/2014/main" id="{523E4367-8E11-6A48-A936-CC9A2AB9EB8B}"/>
              </a:ext>
            </a:extLst>
          </p:cNvPr>
          <p:cNvSpPr txBox="1"/>
          <p:nvPr/>
        </p:nvSpPr>
        <p:spPr>
          <a:xfrm>
            <a:off x="466860" y="5362702"/>
            <a:ext cx="8425512" cy="999120"/>
          </a:xfrm>
          <a:prstGeom prst="rect">
            <a:avLst/>
          </a:prstGeom>
          <a:noFill/>
        </p:spPr>
        <p:txBody>
          <a:bodyPr wrap="none" rtlCol="0">
            <a:spAutoFit/>
          </a:bodyPr>
          <a:lstStyle/>
          <a:p>
            <a:r>
              <a:rPr lang="en-US" dirty="0">
                <a:latin typeface="Helvetica Neue Light" charset="0"/>
                <a:ea typeface="Helvetica Neue Light" charset="0"/>
                <a:cs typeface="Helvetica Neue Light" charset="0"/>
              </a:rPr>
              <a:t>Prototype is an (example) data point (representative of the cluster)</a:t>
            </a:r>
          </a:p>
          <a:p>
            <a:endParaRPr lang="en-US" dirty="0">
              <a:latin typeface="Helvetica Neue Light" charset="0"/>
              <a:ea typeface="Helvetica Neue Light" charset="0"/>
              <a:cs typeface="Helvetica Neue Light" charset="0"/>
            </a:endParaRPr>
          </a:p>
          <a:p>
            <a:r>
              <a:rPr lang="en-US" dirty="0">
                <a:latin typeface="Helvetica Neue Light" charset="0"/>
                <a:ea typeface="Helvetica Neue Light" charset="0"/>
                <a:cs typeface="Helvetica Neue Light" charset="0"/>
              </a:rPr>
              <a:t>Subspace feature indicator = [ 1 0 0 1 1 0 ]</a:t>
            </a:r>
            <a:r>
              <a:rPr lang="en-US" baseline="30000" dirty="0">
                <a:latin typeface="Helvetica Neue Light" charset="0"/>
                <a:ea typeface="Helvetica Neue Light" charset="0"/>
                <a:cs typeface="Helvetica Neue Light" charset="0"/>
              </a:rPr>
              <a:t>T</a:t>
            </a:r>
            <a:r>
              <a:rPr lang="en-US" dirty="0">
                <a:latin typeface="Helvetica Neue Light" charset="0"/>
                <a:ea typeface="Helvetica Neue Light" charset="0"/>
                <a:cs typeface="Helvetica Neue Light" charset="0"/>
              </a:rPr>
              <a:t>; 1 indicates feature is important</a:t>
            </a:r>
          </a:p>
        </p:txBody>
      </p:sp>
    </p:spTree>
    <p:extLst>
      <p:ext uri="{BB962C8B-B14F-4D97-AF65-F5344CB8AC3E}">
        <p14:creationId xmlns:p14="http://schemas.microsoft.com/office/powerpoint/2010/main" val="325991266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C3E79E-363E-7A47-AC08-EDC73465495A}"/>
              </a:ext>
            </a:extLst>
          </p:cNvPr>
          <p:cNvSpPr>
            <a:spLocks noGrp="1"/>
          </p:cNvSpPr>
          <p:nvPr>
            <p:ph type="title"/>
          </p:nvPr>
        </p:nvSpPr>
        <p:spPr/>
        <p:txBody>
          <a:bodyPr/>
          <a:lstStyle/>
          <a:p>
            <a:r>
              <a:rPr lang="en-US" dirty="0"/>
              <a:t>BCM: Generative Process</a:t>
            </a:r>
          </a:p>
        </p:txBody>
      </p:sp>
      <p:pic>
        <p:nvPicPr>
          <p:cNvPr id="6" name="Content Placeholder 5">
            <a:extLst>
              <a:ext uri="{FF2B5EF4-FFF2-40B4-BE49-F238E27FC236}">
                <a16:creationId xmlns:a16="http://schemas.microsoft.com/office/drawing/2014/main" id="{20824AC1-4666-2344-945E-F495372E81E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880" y="2819400"/>
            <a:ext cx="9123950" cy="1270000"/>
          </a:xfrm>
        </p:spPr>
      </p:pic>
      <p:sp>
        <p:nvSpPr>
          <p:cNvPr id="4" name="Slide Number Placeholder 3">
            <a:extLst>
              <a:ext uri="{FF2B5EF4-FFF2-40B4-BE49-F238E27FC236}">
                <a16:creationId xmlns:a16="http://schemas.microsoft.com/office/drawing/2014/main" id="{D4CF8171-1399-2141-A28C-05A65349D243}"/>
              </a:ext>
            </a:extLst>
          </p:cNvPr>
          <p:cNvSpPr>
            <a:spLocks noGrp="1"/>
          </p:cNvSpPr>
          <p:nvPr>
            <p:ph type="sldNum" sz="quarter" idx="12"/>
          </p:nvPr>
        </p:nvSpPr>
        <p:spPr/>
        <p:txBody>
          <a:bodyPr/>
          <a:lstStyle/>
          <a:p>
            <a:fld id="{4D267013-DFFC-4352-B274-32112D0CCE19}" type="slidenum">
              <a:rPr lang="en-US" smtClean="0"/>
              <a:pPr/>
              <a:t>77</a:t>
            </a:fld>
            <a:endParaRPr lang="en-US" dirty="0"/>
          </a:p>
        </p:txBody>
      </p:sp>
      <p:sp>
        <p:nvSpPr>
          <p:cNvPr id="9" name="Rectangle 8">
            <a:extLst>
              <a:ext uri="{FF2B5EF4-FFF2-40B4-BE49-F238E27FC236}">
                <a16:creationId xmlns:a16="http://schemas.microsoft.com/office/drawing/2014/main" id="{4047E9F8-9819-8F4D-A18A-D5E6EFD03C96}"/>
              </a:ext>
            </a:extLst>
          </p:cNvPr>
          <p:cNvSpPr/>
          <p:nvPr/>
        </p:nvSpPr>
        <p:spPr>
          <a:xfrm>
            <a:off x="76200" y="2819400"/>
            <a:ext cx="2590800" cy="4572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C98047BF-85EF-224E-AF71-6E80775954C4}"/>
              </a:ext>
            </a:extLst>
          </p:cNvPr>
          <p:cNvSpPr txBox="1"/>
          <p:nvPr/>
        </p:nvSpPr>
        <p:spPr>
          <a:xfrm>
            <a:off x="381000" y="4766680"/>
            <a:ext cx="8143383" cy="999120"/>
          </a:xfrm>
          <a:prstGeom prst="rect">
            <a:avLst/>
          </a:prstGeom>
          <a:noFill/>
        </p:spPr>
        <p:txBody>
          <a:bodyPr wrap="none" rtlCol="0">
            <a:spAutoFit/>
          </a:bodyPr>
          <a:lstStyle/>
          <a:p>
            <a:r>
              <a:rPr lang="en-US" dirty="0">
                <a:latin typeface="Helvetica Neue Light" charset="0"/>
                <a:ea typeface="Helvetica Neue Light" charset="0"/>
                <a:cs typeface="Helvetica Neue Light" charset="0"/>
              </a:rPr>
              <a:t>Sampling subspace feature indicators. Each indicator variable (1 or 0) is a </a:t>
            </a:r>
          </a:p>
          <a:p>
            <a:r>
              <a:rPr lang="en-US" dirty="0">
                <a:latin typeface="Helvetica Neue Light" charset="0"/>
                <a:ea typeface="Helvetica Neue Light" charset="0"/>
                <a:cs typeface="Helvetica Neue Light" charset="0"/>
              </a:rPr>
              <a:t>Bernoulli R.V. and 1 indicates that the corresponding feature j is important</a:t>
            </a:r>
          </a:p>
          <a:p>
            <a:r>
              <a:rPr lang="en-US" dirty="0">
                <a:latin typeface="Helvetica Neue Light" charset="0"/>
                <a:ea typeface="Helvetica Neue Light" charset="0"/>
                <a:cs typeface="Helvetica Neue Light" charset="0"/>
              </a:rPr>
              <a:t>for the cluster s. </a:t>
            </a:r>
          </a:p>
        </p:txBody>
      </p:sp>
    </p:spTree>
    <p:extLst>
      <p:ext uri="{BB962C8B-B14F-4D97-AF65-F5344CB8AC3E}">
        <p14:creationId xmlns:p14="http://schemas.microsoft.com/office/powerpoint/2010/main" val="371028190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C3E79E-363E-7A47-AC08-EDC73465495A}"/>
              </a:ext>
            </a:extLst>
          </p:cNvPr>
          <p:cNvSpPr>
            <a:spLocks noGrp="1"/>
          </p:cNvSpPr>
          <p:nvPr>
            <p:ph type="title"/>
          </p:nvPr>
        </p:nvSpPr>
        <p:spPr/>
        <p:txBody>
          <a:bodyPr/>
          <a:lstStyle/>
          <a:p>
            <a:r>
              <a:rPr lang="en-US" dirty="0"/>
              <a:t>BCM: Generative Process</a:t>
            </a:r>
          </a:p>
        </p:txBody>
      </p:sp>
      <p:pic>
        <p:nvPicPr>
          <p:cNvPr id="6" name="Content Placeholder 5">
            <a:extLst>
              <a:ext uri="{FF2B5EF4-FFF2-40B4-BE49-F238E27FC236}">
                <a16:creationId xmlns:a16="http://schemas.microsoft.com/office/drawing/2014/main" id="{20824AC1-4666-2344-945E-F495372E81E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880" y="2819400"/>
            <a:ext cx="9123950" cy="1270000"/>
          </a:xfrm>
        </p:spPr>
      </p:pic>
      <p:sp>
        <p:nvSpPr>
          <p:cNvPr id="4" name="Slide Number Placeholder 3">
            <a:extLst>
              <a:ext uri="{FF2B5EF4-FFF2-40B4-BE49-F238E27FC236}">
                <a16:creationId xmlns:a16="http://schemas.microsoft.com/office/drawing/2014/main" id="{D4CF8171-1399-2141-A28C-05A65349D243}"/>
              </a:ext>
            </a:extLst>
          </p:cNvPr>
          <p:cNvSpPr>
            <a:spLocks noGrp="1"/>
          </p:cNvSpPr>
          <p:nvPr>
            <p:ph type="sldNum" sz="quarter" idx="12"/>
          </p:nvPr>
        </p:nvSpPr>
        <p:spPr/>
        <p:txBody>
          <a:bodyPr/>
          <a:lstStyle/>
          <a:p>
            <a:fld id="{4D267013-DFFC-4352-B274-32112D0CCE19}" type="slidenum">
              <a:rPr lang="en-US" smtClean="0"/>
              <a:pPr/>
              <a:t>78</a:t>
            </a:fld>
            <a:endParaRPr lang="en-US" dirty="0"/>
          </a:p>
        </p:txBody>
      </p:sp>
      <p:sp>
        <p:nvSpPr>
          <p:cNvPr id="9" name="Rectangle 8">
            <a:extLst>
              <a:ext uri="{FF2B5EF4-FFF2-40B4-BE49-F238E27FC236}">
                <a16:creationId xmlns:a16="http://schemas.microsoft.com/office/drawing/2014/main" id="{4047E9F8-9819-8F4D-A18A-D5E6EFD03C96}"/>
              </a:ext>
            </a:extLst>
          </p:cNvPr>
          <p:cNvSpPr/>
          <p:nvPr/>
        </p:nvSpPr>
        <p:spPr>
          <a:xfrm>
            <a:off x="3124200" y="2844085"/>
            <a:ext cx="2590800" cy="4572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CAD83776-92C3-084A-868B-CD7954734882}"/>
              </a:ext>
            </a:extLst>
          </p:cNvPr>
          <p:cNvSpPr txBox="1"/>
          <p:nvPr/>
        </p:nvSpPr>
        <p:spPr>
          <a:xfrm>
            <a:off x="381000" y="4876800"/>
            <a:ext cx="8392554" cy="696857"/>
          </a:xfrm>
          <a:prstGeom prst="rect">
            <a:avLst/>
          </a:prstGeom>
          <a:noFill/>
        </p:spPr>
        <p:txBody>
          <a:bodyPr wrap="none" rtlCol="0">
            <a:spAutoFit/>
          </a:bodyPr>
          <a:lstStyle/>
          <a:p>
            <a:r>
              <a:rPr lang="en-US" dirty="0">
                <a:latin typeface="Helvetica Neue Light" charset="0"/>
                <a:ea typeface="Helvetica Neue Light" charset="0"/>
                <a:cs typeface="Helvetica Neue Light" charset="0"/>
              </a:rPr>
              <a:t>Prototype data point for cluster s is sampled randomly from among all the N</a:t>
            </a:r>
          </a:p>
          <a:p>
            <a:r>
              <a:rPr lang="en-US" dirty="0">
                <a:latin typeface="Helvetica Neue Light" charset="0"/>
                <a:ea typeface="Helvetica Neue Light" charset="0"/>
                <a:cs typeface="Helvetica Neue Light" charset="0"/>
              </a:rPr>
              <a:t>data points.</a:t>
            </a:r>
          </a:p>
        </p:txBody>
      </p:sp>
    </p:spTree>
    <p:extLst>
      <p:ext uri="{BB962C8B-B14F-4D97-AF65-F5344CB8AC3E}">
        <p14:creationId xmlns:p14="http://schemas.microsoft.com/office/powerpoint/2010/main" val="254455310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C3E79E-363E-7A47-AC08-EDC73465495A}"/>
              </a:ext>
            </a:extLst>
          </p:cNvPr>
          <p:cNvSpPr>
            <a:spLocks noGrp="1"/>
          </p:cNvSpPr>
          <p:nvPr>
            <p:ph type="title"/>
          </p:nvPr>
        </p:nvSpPr>
        <p:spPr/>
        <p:txBody>
          <a:bodyPr/>
          <a:lstStyle/>
          <a:p>
            <a:r>
              <a:rPr lang="en-US" dirty="0"/>
              <a:t>BCM: Generative Process</a:t>
            </a:r>
          </a:p>
        </p:txBody>
      </p:sp>
      <p:pic>
        <p:nvPicPr>
          <p:cNvPr id="6" name="Content Placeholder 5">
            <a:extLst>
              <a:ext uri="{FF2B5EF4-FFF2-40B4-BE49-F238E27FC236}">
                <a16:creationId xmlns:a16="http://schemas.microsoft.com/office/drawing/2014/main" id="{20824AC1-4666-2344-945E-F495372E81E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880" y="2819400"/>
            <a:ext cx="9123950" cy="1270000"/>
          </a:xfrm>
        </p:spPr>
      </p:pic>
      <p:sp>
        <p:nvSpPr>
          <p:cNvPr id="4" name="Slide Number Placeholder 3">
            <a:extLst>
              <a:ext uri="{FF2B5EF4-FFF2-40B4-BE49-F238E27FC236}">
                <a16:creationId xmlns:a16="http://schemas.microsoft.com/office/drawing/2014/main" id="{D4CF8171-1399-2141-A28C-05A65349D243}"/>
              </a:ext>
            </a:extLst>
          </p:cNvPr>
          <p:cNvSpPr>
            <a:spLocks noGrp="1"/>
          </p:cNvSpPr>
          <p:nvPr>
            <p:ph type="sldNum" sz="quarter" idx="12"/>
          </p:nvPr>
        </p:nvSpPr>
        <p:spPr/>
        <p:txBody>
          <a:bodyPr/>
          <a:lstStyle/>
          <a:p>
            <a:fld id="{4D267013-DFFC-4352-B274-32112D0CCE19}" type="slidenum">
              <a:rPr lang="en-US" smtClean="0"/>
              <a:pPr/>
              <a:t>79</a:t>
            </a:fld>
            <a:endParaRPr lang="en-US" dirty="0"/>
          </a:p>
        </p:txBody>
      </p:sp>
      <p:sp>
        <p:nvSpPr>
          <p:cNvPr id="9" name="Rectangle 8">
            <a:extLst>
              <a:ext uri="{FF2B5EF4-FFF2-40B4-BE49-F238E27FC236}">
                <a16:creationId xmlns:a16="http://schemas.microsoft.com/office/drawing/2014/main" id="{4047E9F8-9819-8F4D-A18A-D5E6EFD03C96}"/>
              </a:ext>
            </a:extLst>
          </p:cNvPr>
          <p:cNvSpPr/>
          <p:nvPr/>
        </p:nvSpPr>
        <p:spPr>
          <a:xfrm>
            <a:off x="0" y="3276600"/>
            <a:ext cx="2590800" cy="3048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A43B8B75-0D5C-6A43-994E-6325EF8DE2D2}"/>
              </a:ext>
            </a:extLst>
          </p:cNvPr>
          <p:cNvSpPr txBox="1"/>
          <p:nvPr/>
        </p:nvSpPr>
        <p:spPr>
          <a:xfrm>
            <a:off x="381000" y="4876800"/>
            <a:ext cx="8168646" cy="394595"/>
          </a:xfrm>
          <a:prstGeom prst="rect">
            <a:avLst/>
          </a:prstGeom>
          <a:noFill/>
        </p:spPr>
        <p:txBody>
          <a:bodyPr wrap="none" rtlCol="0">
            <a:spAutoFit/>
          </a:bodyPr>
          <a:lstStyle/>
          <a:p>
            <a:r>
              <a:rPr lang="en-US" dirty="0">
                <a:latin typeface="Helvetica Neue Light" charset="0"/>
                <a:ea typeface="Helvetica Neue Light" charset="0"/>
                <a:cs typeface="Helvetica Neue Light" charset="0"/>
              </a:rPr>
              <a:t>Feature value distribution of feature j for cluster s. Features are categorical.</a:t>
            </a:r>
          </a:p>
        </p:txBody>
      </p:sp>
    </p:spTree>
    <p:extLst>
      <p:ext uri="{BB962C8B-B14F-4D97-AF65-F5344CB8AC3E}">
        <p14:creationId xmlns:p14="http://schemas.microsoft.com/office/powerpoint/2010/main" val="13643436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10C8A2-7856-6B49-9EB1-0BF1A3DCACC9}"/>
              </a:ext>
            </a:extLst>
          </p:cNvPr>
          <p:cNvSpPr>
            <a:spLocks noGrp="1"/>
          </p:cNvSpPr>
          <p:nvPr>
            <p:ph type="title"/>
          </p:nvPr>
        </p:nvSpPr>
        <p:spPr/>
        <p:txBody>
          <a:bodyPr/>
          <a:lstStyle/>
          <a:p>
            <a:r>
              <a:rPr lang="en-US" dirty="0"/>
              <a:t>Related Work: Post-hoc explanations</a:t>
            </a:r>
          </a:p>
        </p:txBody>
      </p:sp>
      <p:sp>
        <p:nvSpPr>
          <p:cNvPr id="3" name="Content Placeholder 2">
            <a:extLst>
              <a:ext uri="{FF2B5EF4-FFF2-40B4-BE49-F238E27FC236}">
                <a16:creationId xmlns:a16="http://schemas.microsoft.com/office/drawing/2014/main" id="{5FC77DA6-C53F-3F48-B3C4-5BD1D03D29E6}"/>
              </a:ext>
            </a:extLst>
          </p:cNvPr>
          <p:cNvSpPr>
            <a:spLocks noGrp="1"/>
          </p:cNvSpPr>
          <p:nvPr>
            <p:ph idx="1"/>
          </p:nvPr>
        </p:nvSpPr>
        <p:spPr/>
        <p:txBody>
          <a:bodyPr>
            <a:normAutofit/>
          </a:bodyPr>
          <a:lstStyle/>
          <a:p>
            <a:r>
              <a:rPr lang="en-US" dirty="0"/>
              <a:t>Past: neural nets designed mainly for accuracy with post-hoc explanations </a:t>
            </a:r>
          </a:p>
          <a:p>
            <a:pPr lvl="1"/>
            <a:r>
              <a:rPr lang="en-US" dirty="0"/>
              <a:t>Choose network architecture first, then interpret!</a:t>
            </a:r>
          </a:p>
          <a:p>
            <a:pPr lvl="1"/>
            <a:endParaRPr lang="en-US" dirty="0"/>
          </a:p>
          <a:p>
            <a:r>
              <a:rPr lang="en-US" dirty="0"/>
              <a:t>Problem: post-hoc explanations may not be faithful to the model</a:t>
            </a:r>
          </a:p>
          <a:p>
            <a:endParaRPr lang="en-US" dirty="0"/>
          </a:p>
          <a:p>
            <a:r>
              <a:rPr lang="en-US" dirty="0"/>
              <a:t>Easy to create multiple conflicting yet convincing explanations, none of which is correct</a:t>
            </a:r>
          </a:p>
          <a:p>
            <a:pPr lvl="1"/>
            <a:endParaRPr lang="en-US" dirty="0"/>
          </a:p>
        </p:txBody>
      </p:sp>
      <p:sp>
        <p:nvSpPr>
          <p:cNvPr id="4" name="Slide Number Placeholder 3">
            <a:extLst>
              <a:ext uri="{FF2B5EF4-FFF2-40B4-BE49-F238E27FC236}">
                <a16:creationId xmlns:a16="http://schemas.microsoft.com/office/drawing/2014/main" id="{BAD8CA41-2BB9-964F-9133-C6B407DB762E}"/>
              </a:ext>
            </a:extLst>
          </p:cNvPr>
          <p:cNvSpPr>
            <a:spLocks noGrp="1"/>
          </p:cNvSpPr>
          <p:nvPr>
            <p:ph type="sldNum" sz="quarter" idx="12"/>
          </p:nvPr>
        </p:nvSpPr>
        <p:spPr/>
        <p:txBody>
          <a:bodyPr/>
          <a:lstStyle/>
          <a:p>
            <a:fld id="{4D267013-DFFC-4352-B274-32112D0CCE19}" type="slidenum">
              <a:rPr lang="en-US" smtClean="0"/>
              <a:pPr/>
              <a:t>8</a:t>
            </a:fld>
            <a:endParaRPr lang="en-US" dirty="0"/>
          </a:p>
        </p:txBody>
      </p:sp>
    </p:spTree>
    <p:extLst>
      <p:ext uri="{BB962C8B-B14F-4D97-AF65-F5344CB8AC3E}">
        <p14:creationId xmlns:p14="http://schemas.microsoft.com/office/powerpoint/2010/main" val="4008699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20824AC1-4666-2344-945E-F495372E81E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880" y="2819400"/>
            <a:ext cx="9123950" cy="1270000"/>
          </a:xfrm>
        </p:spPr>
      </p:pic>
      <p:sp>
        <p:nvSpPr>
          <p:cNvPr id="2" name="Title 1">
            <a:extLst>
              <a:ext uri="{FF2B5EF4-FFF2-40B4-BE49-F238E27FC236}">
                <a16:creationId xmlns:a16="http://schemas.microsoft.com/office/drawing/2014/main" id="{23C3E79E-363E-7A47-AC08-EDC73465495A}"/>
              </a:ext>
            </a:extLst>
          </p:cNvPr>
          <p:cNvSpPr>
            <a:spLocks noGrp="1"/>
          </p:cNvSpPr>
          <p:nvPr>
            <p:ph type="title"/>
          </p:nvPr>
        </p:nvSpPr>
        <p:spPr/>
        <p:txBody>
          <a:bodyPr/>
          <a:lstStyle/>
          <a:p>
            <a:r>
              <a:rPr lang="en-US" dirty="0"/>
              <a:t>BCM: Generative Process</a:t>
            </a:r>
          </a:p>
        </p:txBody>
      </p:sp>
      <p:sp>
        <p:nvSpPr>
          <p:cNvPr id="4" name="Slide Number Placeholder 3">
            <a:extLst>
              <a:ext uri="{FF2B5EF4-FFF2-40B4-BE49-F238E27FC236}">
                <a16:creationId xmlns:a16="http://schemas.microsoft.com/office/drawing/2014/main" id="{D4CF8171-1399-2141-A28C-05A65349D243}"/>
              </a:ext>
            </a:extLst>
          </p:cNvPr>
          <p:cNvSpPr>
            <a:spLocks noGrp="1"/>
          </p:cNvSpPr>
          <p:nvPr>
            <p:ph type="sldNum" sz="quarter" idx="12"/>
          </p:nvPr>
        </p:nvSpPr>
        <p:spPr/>
        <p:txBody>
          <a:bodyPr/>
          <a:lstStyle/>
          <a:p>
            <a:fld id="{4D267013-DFFC-4352-B274-32112D0CCE19}" type="slidenum">
              <a:rPr lang="en-US" smtClean="0"/>
              <a:pPr/>
              <a:t>80</a:t>
            </a:fld>
            <a:endParaRPr lang="en-US" dirty="0"/>
          </a:p>
        </p:txBody>
      </p:sp>
      <p:sp>
        <p:nvSpPr>
          <p:cNvPr id="9" name="Rectangle 8">
            <a:extLst>
              <a:ext uri="{FF2B5EF4-FFF2-40B4-BE49-F238E27FC236}">
                <a16:creationId xmlns:a16="http://schemas.microsoft.com/office/drawing/2014/main" id="{4047E9F8-9819-8F4D-A18A-D5E6EFD03C96}"/>
              </a:ext>
            </a:extLst>
          </p:cNvPr>
          <p:cNvSpPr/>
          <p:nvPr/>
        </p:nvSpPr>
        <p:spPr>
          <a:xfrm>
            <a:off x="0" y="3276600"/>
            <a:ext cx="8153400" cy="3048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93983455-9184-9A40-ABBB-C4035648578E}"/>
              </a:ext>
            </a:extLst>
          </p:cNvPr>
          <p:cNvSpPr txBox="1"/>
          <p:nvPr/>
        </p:nvSpPr>
        <p:spPr>
          <a:xfrm>
            <a:off x="152400" y="4986548"/>
            <a:ext cx="8936229" cy="999120"/>
          </a:xfrm>
          <a:prstGeom prst="rect">
            <a:avLst/>
          </a:prstGeom>
          <a:noFill/>
        </p:spPr>
        <p:txBody>
          <a:bodyPr wrap="none" rtlCol="0">
            <a:spAutoFit/>
          </a:bodyPr>
          <a:lstStyle/>
          <a:p>
            <a:r>
              <a:rPr lang="en-US" dirty="0">
                <a:latin typeface="Helvetica Neue Light" charset="0"/>
                <a:ea typeface="Helvetica Neue Light" charset="0"/>
                <a:cs typeface="Helvetica Neue Light" charset="0"/>
              </a:rPr>
              <a:t>Prior which ensures that for features that are important for cluster s, all the points</a:t>
            </a:r>
          </a:p>
          <a:p>
            <a:r>
              <a:rPr lang="en-US" dirty="0">
                <a:latin typeface="Helvetica Neue Light" charset="0"/>
                <a:ea typeface="Helvetica Neue Light" charset="0"/>
                <a:cs typeface="Helvetica Neue Light" charset="0"/>
              </a:rPr>
              <a:t>associated with the cluster take values similar to the prototype’s corresponding </a:t>
            </a:r>
          </a:p>
          <a:p>
            <a:r>
              <a:rPr lang="en-US" dirty="0">
                <a:latin typeface="Helvetica Neue Light" charset="0"/>
                <a:ea typeface="Helvetica Neue Light" charset="0"/>
                <a:cs typeface="Helvetica Neue Light" charset="0"/>
              </a:rPr>
              <a:t>feature value.</a:t>
            </a:r>
          </a:p>
        </p:txBody>
      </p:sp>
    </p:spTree>
    <p:extLst>
      <p:ext uri="{BB962C8B-B14F-4D97-AF65-F5344CB8AC3E}">
        <p14:creationId xmlns:p14="http://schemas.microsoft.com/office/powerpoint/2010/main" val="404267131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20824AC1-4666-2344-945E-F495372E81E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880" y="2819400"/>
            <a:ext cx="9123950" cy="1270000"/>
          </a:xfrm>
        </p:spPr>
      </p:pic>
      <p:sp>
        <p:nvSpPr>
          <p:cNvPr id="2" name="Title 1">
            <a:extLst>
              <a:ext uri="{FF2B5EF4-FFF2-40B4-BE49-F238E27FC236}">
                <a16:creationId xmlns:a16="http://schemas.microsoft.com/office/drawing/2014/main" id="{23C3E79E-363E-7A47-AC08-EDC73465495A}"/>
              </a:ext>
            </a:extLst>
          </p:cNvPr>
          <p:cNvSpPr>
            <a:spLocks noGrp="1"/>
          </p:cNvSpPr>
          <p:nvPr>
            <p:ph type="title"/>
          </p:nvPr>
        </p:nvSpPr>
        <p:spPr/>
        <p:txBody>
          <a:bodyPr/>
          <a:lstStyle/>
          <a:p>
            <a:r>
              <a:rPr lang="en-US" dirty="0"/>
              <a:t>BCM: Generative Process</a:t>
            </a:r>
          </a:p>
        </p:txBody>
      </p:sp>
      <p:sp>
        <p:nvSpPr>
          <p:cNvPr id="4" name="Slide Number Placeholder 3">
            <a:extLst>
              <a:ext uri="{FF2B5EF4-FFF2-40B4-BE49-F238E27FC236}">
                <a16:creationId xmlns:a16="http://schemas.microsoft.com/office/drawing/2014/main" id="{D4CF8171-1399-2141-A28C-05A65349D243}"/>
              </a:ext>
            </a:extLst>
          </p:cNvPr>
          <p:cNvSpPr>
            <a:spLocks noGrp="1"/>
          </p:cNvSpPr>
          <p:nvPr>
            <p:ph type="sldNum" sz="quarter" idx="12"/>
          </p:nvPr>
        </p:nvSpPr>
        <p:spPr/>
        <p:txBody>
          <a:bodyPr/>
          <a:lstStyle/>
          <a:p>
            <a:fld id="{4D267013-DFFC-4352-B274-32112D0CCE19}" type="slidenum">
              <a:rPr lang="en-US" smtClean="0"/>
              <a:pPr/>
              <a:t>81</a:t>
            </a:fld>
            <a:endParaRPr lang="en-US" dirty="0"/>
          </a:p>
        </p:txBody>
      </p:sp>
      <p:sp>
        <p:nvSpPr>
          <p:cNvPr id="9" name="Rectangle 8">
            <a:extLst>
              <a:ext uri="{FF2B5EF4-FFF2-40B4-BE49-F238E27FC236}">
                <a16:creationId xmlns:a16="http://schemas.microsoft.com/office/drawing/2014/main" id="{4047E9F8-9819-8F4D-A18A-D5E6EFD03C96}"/>
              </a:ext>
            </a:extLst>
          </p:cNvPr>
          <p:cNvSpPr/>
          <p:nvPr/>
        </p:nvSpPr>
        <p:spPr>
          <a:xfrm>
            <a:off x="7513" y="3581400"/>
            <a:ext cx="2583287" cy="3810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FA11ADAF-9E3B-F34B-8FDA-94F5C8F43E04}"/>
              </a:ext>
            </a:extLst>
          </p:cNvPr>
          <p:cNvSpPr txBox="1"/>
          <p:nvPr/>
        </p:nvSpPr>
        <p:spPr>
          <a:xfrm>
            <a:off x="958601" y="4851400"/>
            <a:ext cx="6204199" cy="394595"/>
          </a:xfrm>
          <a:prstGeom prst="rect">
            <a:avLst/>
          </a:prstGeom>
          <a:noFill/>
        </p:spPr>
        <p:txBody>
          <a:bodyPr wrap="none" rtlCol="0">
            <a:spAutoFit/>
          </a:bodyPr>
          <a:lstStyle/>
          <a:p>
            <a:r>
              <a:rPr lang="en-US" dirty="0">
                <a:latin typeface="Helvetica Neue Light" charset="0"/>
                <a:ea typeface="Helvetica Neue Light" charset="0"/>
                <a:cs typeface="Helvetica Neue Light" charset="0"/>
              </a:rPr>
              <a:t>Probability distribution over clusters for each data point </a:t>
            </a:r>
            <a:r>
              <a:rPr lang="en-US" dirty="0" err="1">
                <a:latin typeface="Helvetica Neue Light" charset="0"/>
                <a:ea typeface="Helvetica Neue Light" charset="0"/>
                <a:cs typeface="Helvetica Neue Light" charset="0"/>
              </a:rPr>
              <a:t>i</a:t>
            </a:r>
            <a:endParaRPr lang="en-US" dirty="0">
              <a:latin typeface="Helvetica Neue Light" charset="0"/>
              <a:ea typeface="Helvetica Neue Light" charset="0"/>
              <a:cs typeface="Helvetica Neue Light" charset="0"/>
            </a:endParaRPr>
          </a:p>
        </p:txBody>
      </p:sp>
    </p:spTree>
    <p:extLst>
      <p:ext uri="{BB962C8B-B14F-4D97-AF65-F5344CB8AC3E}">
        <p14:creationId xmlns:p14="http://schemas.microsoft.com/office/powerpoint/2010/main" val="396318998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20824AC1-4666-2344-945E-F495372E81E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880" y="2819400"/>
            <a:ext cx="9123950" cy="1270000"/>
          </a:xfrm>
        </p:spPr>
      </p:pic>
      <p:sp>
        <p:nvSpPr>
          <p:cNvPr id="2" name="Title 1">
            <a:extLst>
              <a:ext uri="{FF2B5EF4-FFF2-40B4-BE49-F238E27FC236}">
                <a16:creationId xmlns:a16="http://schemas.microsoft.com/office/drawing/2014/main" id="{23C3E79E-363E-7A47-AC08-EDC73465495A}"/>
              </a:ext>
            </a:extLst>
          </p:cNvPr>
          <p:cNvSpPr>
            <a:spLocks noGrp="1"/>
          </p:cNvSpPr>
          <p:nvPr>
            <p:ph type="title"/>
          </p:nvPr>
        </p:nvSpPr>
        <p:spPr/>
        <p:txBody>
          <a:bodyPr/>
          <a:lstStyle/>
          <a:p>
            <a:r>
              <a:rPr lang="en-US" dirty="0"/>
              <a:t>BCM: Generative Process</a:t>
            </a:r>
          </a:p>
        </p:txBody>
      </p:sp>
      <p:sp>
        <p:nvSpPr>
          <p:cNvPr id="4" name="Slide Number Placeholder 3">
            <a:extLst>
              <a:ext uri="{FF2B5EF4-FFF2-40B4-BE49-F238E27FC236}">
                <a16:creationId xmlns:a16="http://schemas.microsoft.com/office/drawing/2014/main" id="{D4CF8171-1399-2141-A28C-05A65349D243}"/>
              </a:ext>
            </a:extLst>
          </p:cNvPr>
          <p:cNvSpPr>
            <a:spLocks noGrp="1"/>
          </p:cNvSpPr>
          <p:nvPr>
            <p:ph type="sldNum" sz="quarter" idx="12"/>
          </p:nvPr>
        </p:nvSpPr>
        <p:spPr/>
        <p:txBody>
          <a:bodyPr/>
          <a:lstStyle/>
          <a:p>
            <a:fld id="{4D267013-DFFC-4352-B274-32112D0CCE19}" type="slidenum">
              <a:rPr lang="en-US" smtClean="0"/>
              <a:pPr/>
              <a:t>82</a:t>
            </a:fld>
            <a:endParaRPr lang="en-US" dirty="0"/>
          </a:p>
        </p:txBody>
      </p:sp>
      <p:sp>
        <p:nvSpPr>
          <p:cNvPr id="9" name="Rectangle 8">
            <a:extLst>
              <a:ext uri="{FF2B5EF4-FFF2-40B4-BE49-F238E27FC236}">
                <a16:creationId xmlns:a16="http://schemas.microsoft.com/office/drawing/2014/main" id="{4047E9F8-9819-8F4D-A18A-D5E6EFD03C96}"/>
              </a:ext>
            </a:extLst>
          </p:cNvPr>
          <p:cNvSpPr/>
          <p:nvPr/>
        </p:nvSpPr>
        <p:spPr>
          <a:xfrm>
            <a:off x="2971800" y="3614670"/>
            <a:ext cx="2819400" cy="42393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4DD4CB97-40BA-9040-A6D3-3372356ED876}"/>
              </a:ext>
            </a:extLst>
          </p:cNvPr>
          <p:cNvSpPr txBox="1"/>
          <p:nvPr/>
        </p:nvSpPr>
        <p:spPr>
          <a:xfrm>
            <a:off x="105435" y="5010437"/>
            <a:ext cx="9038565" cy="696857"/>
          </a:xfrm>
          <a:prstGeom prst="rect">
            <a:avLst/>
          </a:prstGeom>
          <a:noFill/>
        </p:spPr>
        <p:txBody>
          <a:bodyPr wrap="none" rtlCol="0">
            <a:spAutoFit/>
          </a:bodyPr>
          <a:lstStyle/>
          <a:p>
            <a:r>
              <a:rPr lang="en-US" dirty="0">
                <a:latin typeface="Helvetica Neue Light" charset="0"/>
                <a:ea typeface="Helvetica Neue Light" charset="0"/>
                <a:cs typeface="Helvetica Neue Light" charset="0"/>
              </a:rPr>
              <a:t>Each feature value is sampled from one cluster (which in turn is sampled from the </a:t>
            </a:r>
          </a:p>
          <a:p>
            <a:r>
              <a:rPr lang="en-US" dirty="0">
                <a:latin typeface="Helvetica Neue Light" charset="0"/>
                <a:ea typeface="Helvetica Neue Light" charset="0"/>
                <a:cs typeface="Helvetica Neue Light" charset="0"/>
              </a:rPr>
              <a:t>data point’s probability distribution over the clusters</a:t>
            </a:r>
          </a:p>
        </p:txBody>
      </p:sp>
    </p:spTree>
    <p:extLst>
      <p:ext uri="{BB962C8B-B14F-4D97-AF65-F5344CB8AC3E}">
        <p14:creationId xmlns:p14="http://schemas.microsoft.com/office/powerpoint/2010/main" val="145452131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20824AC1-4666-2344-945E-F495372E81E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880" y="2819400"/>
            <a:ext cx="9123950" cy="1270000"/>
          </a:xfrm>
        </p:spPr>
      </p:pic>
      <p:sp>
        <p:nvSpPr>
          <p:cNvPr id="2" name="Title 1">
            <a:extLst>
              <a:ext uri="{FF2B5EF4-FFF2-40B4-BE49-F238E27FC236}">
                <a16:creationId xmlns:a16="http://schemas.microsoft.com/office/drawing/2014/main" id="{23C3E79E-363E-7A47-AC08-EDC73465495A}"/>
              </a:ext>
            </a:extLst>
          </p:cNvPr>
          <p:cNvSpPr>
            <a:spLocks noGrp="1"/>
          </p:cNvSpPr>
          <p:nvPr>
            <p:ph type="title"/>
          </p:nvPr>
        </p:nvSpPr>
        <p:spPr/>
        <p:txBody>
          <a:bodyPr/>
          <a:lstStyle/>
          <a:p>
            <a:r>
              <a:rPr lang="en-US" dirty="0"/>
              <a:t>BCM: Generative Process</a:t>
            </a:r>
          </a:p>
        </p:txBody>
      </p:sp>
      <p:sp>
        <p:nvSpPr>
          <p:cNvPr id="4" name="Slide Number Placeholder 3">
            <a:extLst>
              <a:ext uri="{FF2B5EF4-FFF2-40B4-BE49-F238E27FC236}">
                <a16:creationId xmlns:a16="http://schemas.microsoft.com/office/drawing/2014/main" id="{D4CF8171-1399-2141-A28C-05A65349D243}"/>
              </a:ext>
            </a:extLst>
          </p:cNvPr>
          <p:cNvSpPr>
            <a:spLocks noGrp="1"/>
          </p:cNvSpPr>
          <p:nvPr>
            <p:ph type="sldNum" sz="quarter" idx="12"/>
          </p:nvPr>
        </p:nvSpPr>
        <p:spPr/>
        <p:txBody>
          <a:bodyPr/>
          <a:lstStyle/>
          <a:p>
            <a:fld id="{4D267013-DFFC-4352-B274-32112D0CCE19}" type="slidenum">
              <a:rPr lang="en-US" smtClean="0"/>
              <a:pPr/>
              <a:t>83</a:t>
            </a:fld>
            <a:endParaRPr lang="en-US" dirty="0"/>
          </a:p>
        </p:txBody>
      </p:sp>
      <p:sp>
        <p:nvSpPr>
          <p:cNvPr id="9" name="Rectangle 8">
            <a:extLst>
              <a:ext uri="{FF2B5EF4-FFF2-40B4-BE49-F238E27FC236}">
                <a16:creationId xmlns:a16="http://schemas.microsoft.com/office/drawing/2014/main" id="{4047E9F8-9819-8F4D-A18A-D5E6EFD03C96}"/>
              </a:ext>
            </a:extLst>
          </p:cNvPr>
          <p:cNvSpPr/>
          <p:nvPr/>
        </p:nvSpPr>
        <p:spPr>
          <a:xfrm>
            <a:off x="6019800" y="3614670"/>
            <a:ext cx="2971800" cy="42393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A2C77348-97E0-794C-A6DA-D59C4EF4AE7B}"/>
              </a:ext>
            </a:extLst>
          </p:cNvPr>
          <p:cNvSpPr txBox="1"/>
          <p:nvPr/>
        </p:nvSpPr>
        <p:spPr>
          <a:xfrm>
            <a:off x="105435" y="5010437"/>
            <a:ext cx="9038565" cy="696857"/>
          </a:xfrm>
          <a:prstGeom prst="rect">
            <a:avLst/>
          </a:prstGeom>
          <a:noFill/>
        </p:spPr>
        <p:txBody>
          <a:bodyPr wrap="none" rtlCol="0">
            <a:spAutoFit/>
          </a:bodyPr>
          <a:lstStyle/>
          <a:p>
            <a:r>
              <a:rPr lang="en-US" dirty="0">
                <a:latin typeface="Helvetica Neue Light" charset="0"/>
                <a:ea typeface="Helvetica Neue Light" charset="0"/>
                <a:cs typeface="Helvetica Neue Light" charset="0"/>
              </a:rPr>
              <a:t>Each feature value is sampled from one cluster (which in turn is sampled from the </a:t>
            </a:r>
          </a:p>
          <a:p>
            <a:r>
              <a:rPr lang="en-US" dirty="0">
                <a:latin typeface="Helvetica Neue Light" charset="0"/>
                <a:ea typeface="Helvetica Neue Light" charset="0"/>
                <a:cs typeface="Helvetica Neue Light" charset="0"/>
              </a:rPr>
              <a:t>data point’s probability distribution over the clusters</a:t>
            </a:r>
          </a:p>
        </p:txBody>
      </p:sp>
    </p:spTree>
    <p:extLst>
      <p:ext uri="{BB962C8B-B14F-4D97-AF65-F5344CB8AC3E}">
        <p14:creationId xmlns:p14="http://schemas.microsoft.com/office/powerpoint/2010/main" val="182183451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52359F-DA1E-2B49-B531-873937AD441F}"/>
              </a:ext>
            </a:extLst>
          </p:cNvPr>
          <p:cNvSpPr>
            <a:spLocks noGrp="1"/>
          </p:cNvSpPr>
          <p:nvPr>
            <p:ph type="title"/>
          </p:nvPr>
        </p:nvSpPr>
        <p:spPr/>
        <p:txBody>
          <a:bodyPr/>
          <a:lstStyle/>
          <a:p>
            <a:r>
              <a:rPr lang="en-US" dirty="0"/>
              <a:t>LDA vs. BCM Example</a:t>
            </a:r>
          </a:p>
        </p:txBody>
      </p:sp>
      <p:pic>
        <p:nvPicPr>
          <p:cNvPr id="6" name="Content Placeholder 5">
            <a:extLst>
              <a:ext uri="{FF2B5EF4-FFF2-40B4-BE49-F238E27FC236}">
                <a16:creationId xmlns:a16="http://schemas.microsoft.com/office/drawing/2014/main" id="{320465BE-273E-AE42-A97F-56E4784ACB4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71500" y="1930400"/>
            <a:ext cx="8001000" cy="4318000"/>
          </a:xfrm>
        </p:spPr>
      </p:pic>
      <p:sp>
        <p:nvSpPr>
          <p:cNvPr id="4" name="Slide Number Placeholder 3">
            <a:extLst>
              <a:ext uri="{FF2B5EF4-FFF2-40B4-BE49-F238E27FC236}">
                <a16:creationId xmlns:a16="http://schemas.microsoft.com/office/drawing/2014/main" id="{A2EEBD11-F437-E740-9E76-B92157B57820}"/>
              </a:ext>
            </a:extLst>
          </p:cNvPr>
          <p:cNvSpPr>
            <a:spLocks noGrp="1"/>
          </p:cNvSpPr>
          <p:nvPr>
            <p:ph type="sldNum" sz="quarter" idx="12"/>
          </p:nvPr>
        </p:nvSpPr>
        <p:spPr/>
        <p:txBody>
          <a:bodyPr/>
          <a:lstStyle/>
          <a:p>
            <a:fld id="{4D267013-DFFC-4352-B274-32112D0CCE19}" type="slidenum">
              <a:rPr lang="en-US" smtClean="0"/>
              <a:pPr/>
              <a:t>84</a:t>
            </a:fld>
            <a:endParaRPr lang="en-US" dirty="0"/>
          </a:p>
        </p:txBody>
      </p:sp>
      <p:sp>
        <p:nvSpPr>
          <p:cNvPr id="7" name="TextBox 6">
            <a:extLst>
              <a:ext uri="{FF2B5EF4-FFF2-40B4-BE49-F238E27FC236}">
                <a16:creationId xmlns:a16="http://schemas.microsoft.com/office/drawing/2014/main" id="{BB5BDFD9-4616-4642-B187-5D5383C517E8}"/>
              </a:ext>
            </a:extLst>
          </p:cNvPr>
          <p:cNvSpPr txBox="1"/>
          <p:nvPr/>
        </p:nvSpPr>
        <p:spPr>
          <a:xfrm>
            <a:off x="762000" y="1447800"/>
            <a:ext cx="3837717" cy="394595"/>
          </a:xfrm>
          <a:prstGeom prst="rect">
            <a:avLst/>
          </a:prstGeom>
          <a:noFill/>
        </p:spPr>
        <p:txBody>
          <a:bodyPr wrap="none" rtlCol="0">
            <a:spAutoFit/>
          </a:bodyPr>
          <a:lstStyle/>
          <a:p>
            <a:r>
              <a:rPr lang="en-US" dirty="0">
                <a:latin typeface="Helvetica Neue Light" charset="0"/>
                <a:ea typeface="Helvetica Neue Light" charset="0"/>
                <a:cs typeface="Helvetica Neue Light" charset="0"/>
              </a:rPr>
              <a:t>Features are types, shapes, color.</a:t>
            </a:r>
          </a:p>
        </p:txBody>
      </p:sp>
    </p:spTree>
    <p:extLst>
      <p:ext uri="{BB962C8B-B14F-4D97-AF65-F5344CB8AC3E}">
        <p14:creationId xmlns:p14="http://schemas.microsoft.com/office/powerpoint/2010/main" val="422446179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10ABFD-7C58-BB4F-B0F1-A469E9657B16}"/>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BEC15372-14D6-6A47-B1F2-20A0F39E5521}"/>
              </a:ext>
            </a:extLst>
          </p:cNvPr>
          <p:cNvSpPr>
            <a:spLocks noGrp="1"/>
          </p:cNvSpPr>
          <p:nvPr>
            <p:ph idx="1"/>
          </p:nvPr>
        </p:nvSpPr>
        <p:spPr>
          <a:xfrm>
            <a:off x="433590" y="1288148"/>
            <a:ext cx="8229600" cy="5181600"/>
          </a:xfrm>
        </p:spPr>
        <p:txBody>
          <a:bodyPr/>
          <a:lstStyle/>
          <a:p>
            <a:r>
              <a:rPr lang="en-US" strike="sngStrike" dirty="0"/>
              <a:t>LDA (slightly modified)</a:t>
            </a:r>
          </a:p>
          <a:p>
            <a:pPr lvl="1"/>
            <a:r>
              <a:rPr lang="en-US" strike="sngStrike" dirty="0"/>
              <a:t>Generative Model</a:t>
            </a:r>
          </a:p>
          <a:p>
            <a:pPr lvl="1"/>
            <a:r>
              <a:rPr lang="en-US" strike="sngStrike" dirty="0"/>
              <a:t>Plate Notation</a:t>
            </a:r>
          </a:p>
          <a:p>
            <a:pPr lvl="1"/>
            <a:r>
              <a:rPr lang="en-US" strike="sngStrike" dirty="0"/>
              <a:t>Choosing an Inference Method</a:t>
            </a:r>
          </a:p>
          <a:p>
            <a:pPr lvl="1"/>
            <a:r>
              <a:rPr lang="en-US" strike="sngStrike" dirty="0"/>
              <a:t>Deriving Appropriate Equations</a:t>
            </a:r>
          </a:p>
          <a:p>
            <a:pPr lvl="1"/>
            <a:endParaRPr lang="en-US" dirty="0"/>
          </a:p>
          <a:p>
            <a:r>
              <a:rPr lang="en-US" strike="sngStrike" dirty="0"/>
              <a:t>How is BCM different?</a:t>
            </a:r>
          </a:p>
          <a:p>
            <a:pPr lvl="1"/>
            <a:r>
              <a:rPr lang="en-US" strike="sngStrike" dirty="0"/>
              <a:t>Prototype learning</a:t>
            </a:r>
          </a:p>
          <a:p>
            <a:pPr lvl="1"/>
            <a:r>
              <a:rPr lang="en-US" strike="sngStrike" dirty="0"/>
              <a:t>Subspace learning</a:t>
            </a:r>
          </a:p>
          <a:p>
            <a:pPr lvl="1"/>
            <a:endParaRPr lang="en-US" dirty="0"/>
          </a:p>
          <a:p>
            <a:r>
              <a:rPr lang="en-US" b="1" dirty="0">
                <a:solidFill>
                  <a:srgbClr val="FF0000"/>
                </a:solidFill>
              </a:rPr>
              <a:t>Experimentation</a:t>
            </a:r>
          </a:p>
          <a:p>
            <a:pPr lvl="1"/>
            <a:endParaRPr lang="en-US" dirty="0"/>
          </a:p>
          <a:p>
            <a:pPr lvl="1"/>
            <a:endParaRPr lang="en-US" dirty="0"/>
          </a:p>
        </p:txBody>
      </p:sp>
      <p:sp>
        <p:nvSpPr>
          <p:cNvPr id="4" name="Slide Number Placeholder 3">
            <a:extLst>
              <a:ext uri="{FF2B5EF4-FFF2-40B4-BE49-F238E27FC236}">
                <a16:creationId xmlns:a16="http://schemas.microsoft.com/office/drawing/2014/main" id="{EE68B7DF-DDC7-9049-9B31-915CDD2A25B2}"/>
              </a:ext>
            </a:extLst>
          </p:cNvPr>
          <p:cNvSpPr>
            <a:spLocks noGrp="1"/>
          </p:cNvSpPr>
          <p:nvPr>
            <p:ph type="sldNum" sz="quarter" idx="12"/>
          </p:nvPr>
        </p:nvSpPr>
        <p:spPr/>
        <p:txBody>
          <a:bodyPr/>
          <a:lstStyle/>
          <a:p>
            <a:fld id="{4D267013-DFFC-4352-B274-32112D0CCE19}" type="slidenum">
              <a:rPr lang="en-US" smtClean="0"/>
              <a:pPr/>
              <a:t>85</a:t>
            </a:fld>
            <a:endParaRPr lang="en-US" dirty="0"/>
          </a:p>
        </p:txBody>
      </p:sp>
    </p:spTree>
    <p:extLst>
      <p:ext uri="{BB962C8B-B14F-4D97-AF65-F5344CB8AC3E}">
        <p14:creationId xmlns:p14="http://schemas.microsoft.com/office/powerpoint/2010/main" val="523476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BB151F-182F-2241-8CFB-A6B8E89E9EBB}"/>
              </a:ext>
            </a:extLst>
          </p:cNvPr>
          <p:cNvSpPr>
            <a:spLocks noGrp="1"/>
          </p:cNvSpPr>
          <p:nvPr>
            <p:ph type="title"/>
          </p:nvPr>
        </p:nvSpPr>
        <p:spPr/>
        <p:txBody>
          <a:bodyPr/>
          <a:lstStyle/>
          <a:p>
            <a:r>
              <a:rPr lang="en-US" dirty="0"/>
              <a:t>Classification Accuracy: SVM</a:t>
            </a:r>
          </a:p>
        </p:txBody>
      </p:sp>
      <p:pic>
        <p:nvPicPr>
          <p:cNvPr id="6" name="Content Placeholder 5">
            <a:extLst>
              <a:ext uri="{FF2B5EF4-FFF2-40B4-BE49-F238E27FC236}">
                <a16:creationId xmlns:a16="http://schemas.microsoft.com/office/drawing/2014/main" id="{5069331C-1156-CB45-8CED-A02ABA0698E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863850" y="1714500"/>
            <a:ext cx="3416300" cy="4749800"/>
          </a:xfrm>
        </p:spPr>
      </p:pic>
      <p:sp>
        <p:nvSpPr>
          <p:cNvPr id="4" name="Slide Number Placeholder 3">
            <a:extLst>
              <a:ext uri="{FF2B5EF4-FFF2-40B4-BE49-F238E27FC236}">
                <a16:creationId xmlns:a16="http://schemas.microsoft.com/office/drawing/2014/main" id="{0474867D-8031-D94C-AEA8-D36F43870EF9}"/>
              </a:ext>
            </a:extLst>
          </p:cNvPr>
          <p:cNvSpPr>
            <a:spLocks noGrp="1"/>
          </p:cNvSpPr>
          <p:nvPr>
            <p:ph type="sldNum" sz="quarter" idx="12"/>
          </p:nvPr>
        </p:nvSpPr>
        <p:spPr/>
        <p:txBody>
          <a:bodyPr/>
          <a:lstStyle/>
          <a:p>
            <a:fld id="{4D267013-DFFC-4352-B274-32112D0CCE19}" type="slidenum">
              <a:rPr lang="en-US" smtClean="0"/>
              <a:pPr/>
              <a:t>86</a:t>
            </a:fld>
            <a:endParaRPr lang="en-US" dirty="0"/>
          </a:p>
        </p:txBody>
      </p:sp>
      <p:sp>
        <p:nvSpPr>
          <p:cNvPr id="7" name="TextBox 6">
            <a:extLst>
              <a:ext uri="{FF2B5EF4-FFF2-40B4-BE49-F238E27FC236}">
                <a16:creationId xmlns:a16="http://schemas.microsoft.com/office/drawing/2014/main" id="{8972C22B-EE34-714C-A04A-87D92A3FA869}"/>
              </a:ext>
            </a:extLst>
          </p:cNvPr>
          <p:cNvSpPr txBox="1"/>
          <p:nvPr/>
        </p:nvSpPr>
        <p:spPr>
          <a:xfrm>
            <a:off x="762000" y="2438400"/>
            <a:ext cx="1500732" cy="696857"/>
          </a:xfrm>
          <a:prstGeom prst="rect">
            <a:avLst/>
          </a:prstGeom>
          <a:noFill/>
        </p:spPr>
        <p:txBody>
          <a:bodyPr wrap="none" rtlCol="0">
            <a:spAutoFit/>
          </a:bodyPr>
          <a:lstStyle/>
          <a:p>
            <a:pPr algn="ctr"/>
            <a:r>
              <a:rPr lang="en-US" dirty="0">
                <a:latin typeface="Helvetica Neue Light" charset="0"/>
                <a:ea typeface="Helvetica Neue Light" charset="0"/>
                <a:cs typeface="Helvetica Neue Light" charset="0"/>
              </a:rPr>
              <a:t>Handwritten</a:t>
            </a:r>
          </a:p>
          <a:p>
            <a:pPr algn="ctr"/>
            <a:r>
              <a:rPr lang="en-US" dirty="0">
                <a:latin typeface="Helvetica Neue Light" charset="0"/>
                <a:ea typeface="Helvetica Neue Light" charset="0"/>
                <a:cs typeface="Helvetica Neue Light" charset="0"/>
              </a:rPr>
              <a:t>Digit</a:t>
            </a:r>
          </a:p>
        </p:txBody>
      </p:sp>
      <p:sp>
        <p:nvSpPr>
          <p:cNvPr id="8" name="TextBox 7">
            <a:extLst>
              <a:ext uri="{FF2B5EF4-FFF2-40B4-BE49-F238E27FC236}">
                <a16:creationId xmlns:a16="http://schemas.microsoft.com/office/drawing/2014/main" id="{2A48284F-6CAD-014E-94AC-09A101F70D0C}"/>
              </a:ext>
            </a:extLst>
          </p:cNvPr>
          <p:cNvSpPr txBox="1"/>
          <p:nvPr/>
        </p:nvSpPr>
        <p:spPr>
          <a:xfrm>
            <a:off x="762000" y="4953000"/>
            <a:ext cx="1904945" cy="394595"/>
          </a:xfrm>
          <a:prstGeom prst="rect">
            <a:avLst/>
          </a:prstGeom>
          <a:noFill/>
        </p:spPr>
        <p:txBody>
          <a:bodyPr wrap="none" rtlCol="0">
            <a:spAutoFit/>
          </a:bodyPr>
          <a:lstStyle/>
          <a:p>
            <a:r>
              <a:rPr lang="en-US" dirty="0">
                <a:latin typeface="Helvetica Neue Light" charset="0"/>
                <a:ea typeface="Helvetica Neue Light" charset="0"/>
                <a:cs typeface="Helvetica Neue Light" charset="0"/>
              </a:rPr>
              <a:t>20 Newsgroups</a:t>
            </a:r>
          </a:p>
        </p:txBody>
      </p:sp>
    </p:spTree>
    <p:extLst>
      <p:ext uri="{BB962C8B-B14F-4D97-AF65-F5344CB8AC3E}">
        <p14:creationId xmlns:p14="http://schemas.microsoft.com/office/powerpoint/2010/main" val="212681724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BB151F-182F-2241-8CFB-A6B8E89E9EBB}"/>
              </a:ext>
            </a:extLst>
          </p:cNvPr>
          <p:cNvSpPr>
            <a:spLocks noGrp="1"/>
          </p:cNvSpPr>
          <p:nvPr>
            <p:ph type="title"/>
          </p:nvPr>
        </p:nvSpPr>
        <p:spPr/>
        <p:txBody>
          <a:bodyPr/>
          <a:lstStyle/>
          <a:p>
            <a:r>
              <a:rPr lang="en-US" dirty="0"/>
              <a:t>Classification Accuracy: Unsupervised</a:t>
            </a:r>
          </a:p>
        </p:txBody>
      </p:sp>
      <p:pic>
        <p:nvPicPr>
          <p:cNvPr id="6" name="Content Placeholder 5">
            <a:extLst>
              <a:ext uri="{FF2B5EF4-FFF2-40B4-BE49-F238E27FC236}">
                <a16:creationId xmlns:a16="http://schemas.microsoft.com/office/drawing/2014/main" id="{4093BACA-49C9-4243-9762-EF251A5D9FD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505200" y="1516748"/>
            <a:ext cx="3403600" cy="4724400"/>
          </a:xfrm>
        </p:spPr>
      </p:pic>
      <p:sp>
        <p:nvSpPr>
          <p:cNvPr id="4" name="Slide Number Placeholder 3">
            <a:extLst>
              <a:ext uri="{FF2B5EF4-FFF2-40B4-BE49-F238E27FC236}">
                <a16:creationId xmlns:a16="http://schemas.microsoft.com/office/drawing/2014/main" id="{0474867D-8031-D94C-AEA8-D36F43870EF9}"/>
              </a:ext>
            </a:extLst>
          </p:cNvPr>
          <p:cNvSpPr>
            <a:spLocks noGrp="1"/>
          </p:cNvSpPr>
          <p:nvPr>
            <p:ph type="sldNum" sz="quarter" idx="12"/>
          </p:nvPr>
        </p:nvSpPr>
        <p:spPr/>
        <p:txBody>
          <a:bodyPr/>
          <a:lstStyle/>
          <a:p>
            <a:fld id="{4D267013-DFFC-4352-B274-32112D0CCE19}" type="slidenum">
              <a:rPr lang="en-US" smtClean="0"/>
              <a:pPr/>
              <a:t>87</a:t>
            </a:fld>
            <a:endParaRPr lang="en-US" dirty="0"/>
          </a:p>
        </p:txBody>
      </p:sp>
      <p:sp>
        <p:nvSpPr>
          <p:cNvPr id="7" name="TextBox 6">
            <a:extLst>
              <a:ext uri="{FF2B5EF4-FFF2-40B4-BE49-F238E27FC236}">
                <a16:creationId xmlns:a16="http://schemas.microsoft.com/office/drawing/2014/main" id="{6704FBD6-3443-914E-BDDF-E07702CB9B09}"/>
              </a:ext>
            </a:extLst>
          </p:cNvPr>
          <p:cNvSpPr txBox="1"/>
          <p:nvPr/>
        </p:nvSpPr>
        <p:spPr>
          <a:xfrm>
            <a:off x="990655" y="2286000"/>
            <a:ext cx="1500732" cy="696857"/>
          </a:xfrm>
          <a:prstGeom prst="rect">
            <a:avLst/>
          </a:prstGeom>
          <a:noFill/>
        </p:spPr>
        <p:txBody>
          <a:bodyPr wrap="none" rtlCol="0">
            <a:spAutoFit/>
          </a:bodyPr>
          <a:lstStyle/>
          <a:p>
            <a:pPr algn="ctr"/>
            <a:r>
              <a:rPr lang="en-US" dirty="0">
                <a:latin typeface="Helvetica Neue Light" charset="0"/>
                <a:ea typeface="Helvetica Neue Light" charset="0"/>
                <a:cs typeface="Helvetica Neue Light" charset="0"/>
              </a:rPr>
              <a:t>Handwritten</a:t>
            </a:r>
          </a:p>
          <a:p>
            <a:pPr algn="ctr"/>
            <a:r>
              <a:rPr lang="en-US" dirty="0">
                <a:latin typeface="Helvetica Neue Light" charset="0"/>
                <a:ea typeface="Helvetica Neue Light" charset="0"/>
                <a:cs typeface="Helvetica Neue Light" charset="0"/>
              </a:rPr>
              <a:t>Digit</a:t>
            </a:r>
          </a:p>
        </p:txBody>
      </p:sp>
      <p:sp>
        <p:nvSpPr>
          <p:cNvPr id="8" name="TextBox 7">
            <a:extLst>
              <a:ext uri="{FF2B5EF4-FFF2-40B4-BE49-F238E27FC236}">
                <a16:creationId xmlns:a16="http://schemas.microsoft.com/office/drawing/2014/main" id="{FABF29FD-9FBA-984F-A1AF-82D8D26D1F7C}"/>
              </a:ext>
            </a:extLst>
          </p:cNvPr>
          <p:cNvSpPr txBox="1"/>
          <p:nvPr/>
        </p:nvSpPr>
        <p:spPr>
          <a:xfrm>
            <a:off x="990655" y="4800600"/>
            <a:ext cx="1904945" cy="394595"/>
          </a:xfrm>
          <a:prstGeom prst="rect">
            <a:avLst/>
          </a:prstGeom>
          <a:noFill/>
        </p:spPr>
        <p:txBody>
          <a:bodyPr wrap="none" rtlCol="0">
            <a:spAutoFit/>
          </a:bodyPr>
          <a:lstStyle/>
          <a:p>
            <a:r>
              <a:rPr lang="en-US" dirty="0">
                <a:latin typeface="Helvetica Neue Light" charset="0"/>
                <a:ea typeface="Helvetica Neue Light" charset="0"/>
                <a:cs typeface="Helvetica Neue Light" charset="0"/>
              </a:rPr>
              <a:t>20 Newsgroups</a:t>
            </a:r>
          </a:p>
        </p:txBody>
      </p:sp>
    </p:spTree>
    <p:extLst>
      <p:ext uri="{BB962C8B-B14F-4D97-AF65-F5344CB8AC3E}">
        <p14:creationId xmlns:p14="http://schemas.microsoft.com/office/powerpoint/2010/main" val="338649773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89A0EE-8998-5446-A057-6F5A023AD607}"/>
              </a:ext>
            </a:extLst>
          </p:cNvPr>
          <p:cNvSpPr>
            <a:spLocks noGrp="1"/>
          </p:cNvSpPr>
          <p:nvPr>
            <p:ph type="title"/>
          </p:nvPr>
        </p:nvSpPr>
        <p:spPr/>
        <p:txBody>
          <a:bodyPr/>
          <a:lstStyle/>
          <a:p>
            <a:r>
              <a:rPr lang="en-US" dirty="0"/>
              <a:t>User Study</a:t>
            </a:r>
          </a:p>
        </p:txBody>
      </p:sp>
      <p:sp>
        <p:nvSpPr>
          <p:cNvPr id="3" name="Content Placeholder 2">
            <a:extLst>
              <a:ext uri="{FF2B5EF4-FFF2-40B4-BE49-F238E27FC236}">
                <a16:creationId xmlns:a16="http://schemas.microsoft.com/office/drawing/2014/main" id="{90D21866-94D7-5E43-A926-1C2A14859F8E}"/>
              </a:ext>
            </a:extLst>
          </p:cNvPr>
          <p:cNvSpPr>
            <a:spLocks noGrp="1"/>
          </p:cNvSpPr>
          <p:nvPr>
            <p:ph idx="1"/>
          </p:nvPr>
        </p:nvSpPr>
        <p:spPr/>
        <p:txBody>
          <a:bodyPr/>
          <a:lstStyle/>
          <a:p>
            <a:r>
              <a:rPr lang="en-US" dirty="0"/>
              <a:t>24 participants (14 male, 10 female)</a:t>
            </a:r>
          </a:p>
          <a:p>
            <a:r>
              <a:rPr lang="en-US" dirty="0"/>
              <a:t>Each participant assigned to either LDA or BCM</a:t>
            </a:r>
          </a:p>
          <a:p>
            <a:r>
              <a:rPr lang="en-US" dirty="0"/>
              <a:t>Each participant looks at a recipe (only ingredients)</a:t>
            </a:r>
          </a:p>
          <a:p>
            <a:pPr lvl="1"/>
            <a:r>
              <a:rPr lang="en-US" dirty="0"/>
              <a:t>Assigns it to a one of the clusters </a:t>
            </a:r>
          </a:p>
          <a:p>
            <a:pPr lvl="1"/>
            <a:endParaRPr lang="en-US" dirty="0"/>
          </a:p>
          <a:p>
            <a:r>
              <a:rPr lang="en-US" dirty="0"/>
              <a:t>For LDA: presented top words in each cluster</a:t>
            </a:r>
          </a:p>
          <a:p>
            <a:r>
              <a:rPr lang="en-US" dirty="0"/>
              <a:t>For BCM: presented only prototype recipes (no subspace)</a:t>
            </a:r>
          </a:p>
        </p:txBody>
      </p:sp>
      <p:sp>
        <p:nvSpPr>
          <p:cNvPr id="4" name="Slide Number Placeholder 3">
            <a:extLst>
              <a:ext uri="{FF2B5EF4-FFF2-40B4-BE49-F238E27FC236}">
                <a16:creationId xmlns:a16="http://schemas.microsoft.com/office/drawing/2014/main" id="{AD60442B-B2ED-FE42-B312-8776BCA8B16E}"/>
              </a:ext>
            </a:extLst>
          </p:cNvPr>
          <p:cNvSpPr>
            <a:spLocks noGrp="1"/>
          </p:cNvSpPr>
          <p:nvPr>
            <p:ph type="sldNum" sz="quarter" idx="12"/>
          </p:nvPr>
        </p:nvSpPr>
        <p:spPr/>
        <p:txBody>
          <a:bodyPr/>
          <a:lstStyle/>
          <a:p>
            <a:fld id="{4D267013-DFFC-4352-B274-32112D0CCE19}" type="slidenum">
              <a:rPr lang="en-US" smtClean="0"/>
              <a:pPr/>
              <a:t>88</a:t>
            </a:fld>
            <a:endParaRPr lang="en-US" dirty="0"/>
          </a:p>
        </p:txBody>
      </p:sp>
    </p:spTree>
    <p:extLst>
      <p:ext uri="{BB962C8B-B14F-4D97-AF65-F5344CB8AC3E}">
        <p14:creationId xmlns:p14="http://schemas.microsoft.com/office/powerpoint/2010/main" val="352070535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89A0EE-8998-5446-A057-6F5A023AD607}"/>
              </a:ext>
            </a:extLst>
          </p:cNvPr>
          <p:cNvSpPr>
            <a:spLocks noGrp="1"/>
          </p:cNvSpPr>
          <p:nvPr>
            <p:ph type="title"/>
          </p:nvPr>
        </p:nvSpPr>
        <p:spPr/>
        <p:txBody>
          <a:bodyPr/>
          <a:lstStyle/>
          <a:p>
            <a:r>
              <a:rPr lang="en-US" dirty="0"/>
              <a:t>User Study</a:t>
            </a:r>
          </a:p>
        </p:txBody>
      </p:sp>
      <p:sp>
        <p:nvSpPr>
          <p:cNvPr id="3" name="Content Placeholder 2">
            <a:extLst>
              <a:ext uri="{FF2B5EF4-FFF2-40B4-BE49-F238E27FC236}">
                <a16:creationId xmlns:a16="http://schemas.microsoft.com/office/drawing/2014/main" id="{90D21866-94D7-5E43-A926-1C2A14859F8E}"/>
              </a:ext>
            </a:extLst>
          </p:cNvPr>
          <p:cNvSpPr>
            <a:spLocks noGrp="1"/>
          </p:cNvSpPr>
          <p:nvPr>
            <p:ph idx="1"/>
          </p:nvPr>
        </p:nvSpPr>
        <p:spPr/>
        <p:txBody>
          <a:bodyPr/>
          <a:lstStyle/>
          <a:p>
            <a:r>
              <a:rPr lang="en-US" dirty="0"/>
              <a:t>Classification accuracy: </a:t>
            </a:r>
          </a:p>
          <a:p>
            <a:pPr lvl="1"/>
            <a:r>
              <a:rPr lang="en-US" dirty="0"/>
              <a:t>85.9% for BCM, </a:t>
            </a:r>
          </a:p>
          <a:p>
            <a:pPr lvl="1"/>
            <a:r>
              <a:rPr lang="en-US" dirty="0"/>
              <a:t>71.3% for LDA</a:t>
            </a:r>
          </a:p>
          <a:p>
            <a:pPr lvl="1"/>
            <a:endParaRPr lang="en-US" dirty="0"/>
          </a:p>
          <a:p>
            <a:r>
              <a:rPr lang="en-US" dirty="0"/>
              <a:t>Is this task clear? </a:t>
            </a:r>
          </a:p>
          <a:p>
            <a:endParaRPr lang="en-US" dirty="0"/>
          </a:p>
          <a:p>
            <a:r>
              <a:rPr lang="en-US" dirty="0"/>
              <a:t>Is this pushing the utility of clustering too much to do classification? </a:t>
            </a:r>
          </a:p>
          <a:p>
            <a:endParaRPr lang="en-US" dirty="0"/>
          </a:p>
          <a:p>
            <a:r>
              <a:rPr lang="en-US" dirty="0"/>
              <a:t>How are the authors using ground truth labels?</a:t>
            </a:r>
          </a:p>
        </p:txBody>
      </p:sp>
      <p:sp>
        <p:nvSpPr>
          <p:cNvPr id="4" name="Slide Number Placeholder 3">
            <a:extLst>
              <a:ext uri="{FF2B5EF4-FFF2-40B4-BE49-F238E27FC236}">
                <a16:creationId xmlns:a16="http://schemas.microsoft.com/office/drawing/2014/main" id="{AD60442B-B2ED-FE42-B312-8776BCA8B16E}"/>
              </a:ext>
            </a:extLst>
          </p:cNvPr>
          <p:cNvSpPr>
            <a:spLocks noGrp="1"/>
          </p:cNvSpPr>
          <p:nvPr>
            <p:ph type="sldNum" sz="quarter" idx="12"/>
          </p:nvPr>
        </p:nvSpPr>
        <p:spPr/>
        <p:txBody>
          <a:bodyPr/>
          <a:lstStyle/>
          <a:p>
            <a:fld id="{4D267013-DFFC-4352-B274-32112D0CCE19}" type="slidenum">
              <a:rPr lang="en-US" smtClean="0"/>
              <a:pPr/>
              <a:t>89</a:t>
            </a:fld>
            <a:endParaRPr lang="en-US" dirty="0"/>
          </a:p>
        </p:txBody>
      </p:sp>
    </p:spTree>
    <p:extLst>
      <p:ext uri="{BB962C8B-B14F-4D97-AF65-F5344CB8AC3E}">
        <p14:creationId xmlns:p14="http://schemas.microsoft.com/office/powerpoint/2010/main" val="39024904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202084-DDE6-F74F-90C9-603E58509A9F}"/>
              </a:ext>
            </a:extLst>
          </p:cNvPr>
          <p:cNvSpPr>
            <a:spLocks noGrp="1"/>
          </p:cNvSpPr>
          <p:nvPr>
            <p:ph type="title"/>
          </p:nvPr>
        </p:nvSpPr>
        <p:spPr/>
        <p:txBody>
          <a:bodyPr/>
          <a:lstStyle/>
          <a:p>
            <a:r>
              <a:rPr lang="en-US" dirty="0"/>
              <a:t>Related Work: Post-hoc explanations</a:t>
            </a:r>
          </a:p>
        </p:txBody>
      </p:sp>
      <p:sp>
        <p:nvSpPr>
          <p:cNvPr id="3" name="Content Placeholder 2">
            <a:extLst>
              <a:ext uri="{FF2B5EF4-FFF2-40B4-BE49-F238E27FC236}">
                <a16:creationId xmlns:a16="http://schemas.microsoft.com/office/drawing/2014/main" id="{D6732E77-54E0-A845-B840-D2B9146A5A37}"/>
              </a:ext>
            </a:extLst>
          </p:cNvPr>
          <p:cNvSpPr>
            <a:spLocks noGrp="1"/>
          </p:cNvSpPr>
          <p:nvPr>
            <p:ph idx="1"/>
          </p:nvPr>
        </p:nvSpPr>
        <p:spPr/>
        <p:txBody>
          <a:bodyPr/>
          <a:lstStyle/>
          <a:p>
            <a:r>
              <a:rPr lang="en-US" dirty="0"/>
              <a:t>In some cases, post-hoc explanations themselves are not interpretable</a:t>
            </a:r>
          </a:p>
          <a:p>
            <a:pPr lvl="1"/>
            <a:r>
              <a:rPr lang="en-US" dirty="0"/>
              <a:t>Additional modeling is needed to make them interpretable </a:t>
            </a:r>
          </a:p>
          <a:p>
            <a:pPr lvl="1"/>
            <a:r>
              <a:rPr lang="en-US" dirty="0"/>
              <a:t>E.g., activation maximization</a:t>
            </a:r>
          </a:p>
          <a:p>
            <a:pPr lvl="1"/>
            <a:endParaRPr lang="en-US" dirty="0"/>
          </a:p>
        </p:txBody>
      </p:sp>
      <p:sp>
        <p:nvSpPr>
          <p:cNvPr id="4" name="Slide Number Placeholder 3">
            <a:extLst>
              <a:ext uri="{FF2B5EF4-FFF2-40B4-BE49-F238E27FC236}">
                <a16:creationId xmlns:a16="http://schemas.microsoft.com/office/drawing/2014/main" id="{E6D3C317-2623-BA4C-BDF7-3231636407E9}"/>
              </a:ext>
            </a:extLst>
          </p:cNvPr>
          <p:cNvSpPr>
            <a:spLocks noGrp="1"/>
          </p:cNvSpPr>
          <p:nvPr>
            <p:ph type="sldNum" sz="quarter" idx="12"/>
          </p:nvPr>
        </p:nvSpPr>
        <p:spPr/>
        <p:txBody>
          <a:bodyPr/>
          <a:lstStyle/>
          <a:p>
            <a:fld id="{4D267013-DFFC-4352-B274-32112D0CCE19}" type="slidenum">
              <a:rPr lang="en-US" smtClean="0"/>
              <a:pPr/>
              <a:t>9</a:t>
            </a:fld>
            <a:endParaRPr lang="en-US" dirty="0"/>
          </a:p>
        </p:txBody>
      </p:sp>
    </p:spTree>
    <p:extLst>
      <p:ext uri="{BB962C8B-B14F-4D97-AF65-F5344CB8AC3E}">
        <p14:creationId xmlns:p14="http://schemas.microsoft.com/office/powerpoint/2010/main" val="1401372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3BD7C7-73B6-704E-9403-EE0DDFEA993F}"/>
              </a:ext>
            </a:extLst>
          </p:cNvPr>
          <p:cNvSpPr>
            <a:spLocks noGrp="1"/>
          </p:cNvSpPr>
          <p:nvPr>
            <p:ph type="ctrTitle"/>
          </p:nvPr>
        </p:nvSpPr>
        <p:spPr>
          <a:xfrm>
            <a:off x="609600" y="4191000"/>
            <a:ext cx="7772400" cy="1470026"/>
          </a:xfrm>
        </p:spPr>
        <p:txBody>
          <a:bodyPr/>
          <a:lstStyle/>
          <a:p>
            <a:r>
              <a:rPr lang="en-US" dirty="0"/>
              <a:t>Questions??</a:t>
            </a:r>
          </a:p>
        </p:txBody>
      </p:sp>
      <p:pic>
        <p:nvPicPr>
          <p:cNvPr id="4" name="Picture 3">
            <a:extLst>
              <a:ext uri="{FF2B5EF4-FFF2-40B4-BE49-F238E27FC236}">
                <a16:creationId xmlns:a16="http://schemas.microsoft.com/office/drawing/2014/main" id="{7D50B670-E603-2349-A91D-F913C39D139F}"/>
              </a:ext>
            </a:extLst>
          </p:cNvPr>
          <p:cNvPicPr>
            <a:picLocks noChangeAspect="1"/>
          </p:cNvPicPr>
          <p:nvPr/>
        </p:nvPicPr>
        <p:blipFill>
          <a:blip r:embed="rId2"/>
          <a:stretch>
            <a:fillRect/>
          </a:stretch>
        </p:blipFill>
        <p:spPr>
          <a:xfrm>
            <a:off x="2971800" y="914400"/>
            <a:ext cx="3048000" cy="3048000"/>
          </a:xfrm>
          <a:prstGeom prst="rect">
            <a:avLst/>
          </a:prstGeom>
        </p:spPr>
      </p:pic>
    </p:spTree>
    <p:extLst>
      <p:ext uri="{BB962C8B-B14F-4D97-AF65-F5344CB8AC3E}">
        <p14:creationId xmlns:p14="http://schemas.microsoft.com/office/powerpoint/2010/main" val="283798526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3BD7C7-73B6-704E-9403-EE0DDFEA993F}"/>
              </a:ext>
            </a:extLst>
          </p:cNvPr>
          <p:cNvSpPr>
            <a:spLocks noGrp="1"/>
          </p:cNvSpPr>
          <p:nvPr>
            <p:ph type="ctrTitle"/>
          </p:nvPr>
        </p:nvSpPr>
        <p:spPr>
          <a:xfrm>
            <a:off x="609600" y="4191000"/>
            <a:ext cx="7772400" cy="1470026"/>
          </a:xfrm>
        </p:spPr>
        <p:txBody>
          <a:bodyPr/>
          <a:lstStyle/>
          <a:p>
            <a:r>
              <a:rPr lang="en-US" dirty="0"/>
              <a:t>Let’s start the critique!</a:t>
            </a:r>
          </a:p>
        </p:txBody>
      </p:sp>
      <p:pic>
        <p:nvPicPr>
          <p:cNvPr id="5" name="Picture 4">
            <a:extLst>
              <a:ext uri="{FF2B5EF4-FFF2-40B4-BE49-F238E27FC236}">
                <a16:creationId xmlns:a16="http://schemas.microsoft.com/office/drawing/2014/main" id="{B08EA9F1-1C5A-DC46-B0E8-F29A3C37E2BC}"/>
              </a:ext>
            </a:extLst>
          </p:cNvPr>
          <p:cNvPicPr>
            <a:picLocks noChangeAspect="1"/>
          </p:cNvPicPr>
          <p:nvPr/>
        </p:nvPicPr>
        <p:blipFill>
          <a:blip r:embed="rId2"/>
          <a:stretch>
            <a:fillRect/>
          </a:stretch>
        </p:blipFill>
        <p:spPr>
          <a:xfrm>
            <a:off x="2428469" y="1441450"/>
            <a:ext cx="4134662" cy="2749550"/>
          </a:xfrm>
          <a:prstGeom prst="rect">
            <a:avLst/>
          </a:prstGeom>
        </p:spPr>
      </p:pic>
    </p:spTree>
    <p:extLst>
      <p:ext uri="{BB962C8B-B14F-4D97-AF65-F5344CB8AC3E}">
        <p14:creationId xmlns:p14="http://schemas.microsoft.com/office/powerpoint/2010/main" val="156344593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smtClean="0">
            <a:latin typeface="Helvetica Neue Light" charset="0"/>
            <a:ea typeface="Helvetica Neue Light" charset="0"/>
            <a:cs typeface="Helvetica Neue Light" charset="0"/>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77770</TotalTime>
  <Words>2057</Words>
  <Application>Microsoft Macintosh PowerPoint</Application>
  <PresentationFormat>On-screen Show (4:3)</PresentationFormat>
  <Paragraphs>523</Paragraphs>
  <Slides>91</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91</vt:i4>
      </vt:variant>
    </vt:vector>
  </HeadingPairs>
  <TitlesOfParts>
    <vt:vector size="97" baseType="lpstr">
      <vt:lpstr>Arial</vt:lpstr>
      <vt:lpstr>Calibri</vt:lpstr>
      <vt:lpstr>Helvetica Neue</vt:lpstr>
      <vt:lpstr>Helvetica Neue Light</vt:lpstr>
      <vt:lpstr>Wingdings</vt:lpstr>
      <vt:lpstr>Office Theme</vt:lpstr>
      <vt:lpstr>Prototype Based Approaches</vt:lpstr>
      <vt:lpstr>Agenda</vt:lpstr>
      <vt:lpstr>Announcements</vt:lpstr>
      <vt:lpstr>Questions??</vt:lpstr>
      <vt:lpstr>Deep Learning for Case-Based Reasoning through Prototypes</vt:lpstr>
      <vt:lpstr>Contributions</vt:lpstr>
      <vt:lpstr>Motivation</vt:lpstr>
      <vt:lpstr>Related Work: Post-hoc explanations</vt:lpstr>
      <vt:lpstr>Related Work: Post-hoc explanations</vt:lpstr>
      <vt:lpstr>Related Work: Built-in Interpretability</vt:lpstr>
      <vt:lpstr>Related Work: Built-in Interpretability</vt:lpstr>
      <vt:lpstr>Related Work: Prototype Classification</vt:lpstr>
      <vt:lpstr>Background: Autoencoder</vt:lpstr>
      <vt:lpstr>Background: Autoencoder</vt:lpstr>
      <vt:lpstr>Background: Constructing an Autoencoder</vt:lpstr>
      <vt:lpstr>Background: Autoencoding vs. PCA</vt:lpstr>
      <vt:lpstr>Proposed Network Architecture</vt:lpstr>
      <vt:lpstr>Autoencoder</vt:lpstr>
      <vt:lpstr>Prototype Layer </vt:lpstr>
      <vt:lpstr>Fully Connected Layer</vt:lpstr>
      <vt:lpstr>Softmax Layer</vt:lpstr>
      <vt:lpstr>Few points</vt:lpstr>
      <vt:lpstr>Advantages of Proposed Architecture</vt:lpstr>
      <vt:lpstr>Cost Function</vt:lpstr>
      <vt:lpstr>Cost Function: Interpretability Regularizers</vt:lpstr>
      <vt:lpstr>Cost Function</vt:lpstr>
      <vt:lpstr>Neural Networks</vt:lpstr>
      <vt:lpstr>Intuition Behind Step 3</vt:lpstr>
      <vt:lpstr>Backpropagation: Intuition</vt:lpstr>
      <vt:lpstr>Backpropagation: Intuition</vt:lpstr>
      <vt:lpstr>Backpropagation: Intuition</vt:lpstr>
      <vt:lpstr>Backpropagation: Intuition</vt:lpstr>
      <vt:lpstr>Backpropagation: Intuition</vt:lpstr>
      <vt:lpstr>Backpropagation: Example</vt:lpstr>
      <vt:lpstr>Backpropagation: Example</vt:lpstr>
      <vt:lpstr>Backpropagation: Example</vt:lpstr>
      <vt:lpstr>Backpropagation: Example</vt:lpstr>
      <vt:lpstr>Backpropagation: Example</vt:lpstr>
      <vt:lpstr>Backpropagation: Example</vt:lpstr>
      <vt:lpstr>Backpropagation: Example</vt:lpstr>
      <vt:lpstr>Backpropagation: Example</vt:lpstr>
      <vt:lpstr>Backpropagation: Example</vt:lpstr>
      <vt:lpstr>Backpropagation: Example</vt:lpstr>
      <vt:lpstr>Backpropagation: Example</vt:lpstr>
      <vt:lpstr>Backpropagation: Example</vt:lpstr>
      <vt:lpstr>Implementation Details</vt:lpstr>
      <vt:lpstr>MNIST Data</vt:lpstr>
      <vt:lpstr>Learned Weight Matrix</vt:lpstr>
      <vt:lpstr>Ablation Study on Cars Data</vt:lpstr>
      <vt:lpstr>Ablation Study on Cars Data</vt:lpstr>
      <vt:lpstr>Questions??</vt:lpstr>
      <vt:lpstr>Let’s start the critique!</vt:lpstr>
      <vt:lpstr>The Bayesian Case Model</vt:lpstr>
      <vt:lpstr>Contributions</vt:lpstr>
      <vt:lpstr>Agenda</vt:lpstr>
      <vt:lpstr>Latent Dirichlet Allocation</vt:lpstr>
      <vt:lpstr>LDA for Structured Data: Notation </vt:lpstr>
      <vt:lpstr>LDA for Structured Data</vt:lpstr>
      <vt:lpstr>Few Points</vt:lpstr>
      <vt:lpstr>Few Points</vt:lpstr>
      <vt:lpstr>LDA for Structured Data</vt:lpstr>
      <vt:lpstr>Plate Notation</vt:lpstr>
      <vt:lpstr>Agenda</vt:lpstr>
      <vt:lpstr>Some Common Approaches</vt:lpstr>
      <vt:lpstr>What is Gibbs Sampling?</vt:lpstr>
      <vt:lpstr>Gibbs Sampling: Our Main Task</vt:lpstr>
      <vt:lpstr>Gibbs Sampling: Update Equations</vt:lpstr>
      <vt:lpstr>Gibbs Sampling: Update Equations</vt:lpstr>
      <vt:lpstr>Gibbs Sampling: Update Equations</vt:lpstr>
      <vt:lpstr>Gibbs Sampling: Update Equations</vt:lpstr>
      <vt:lpstr>Gibbs Sampling: Update Equations</vt:lpstr>
      <vt:lpstr>Gibbs Sampling: Update Equations</vt:lpstr>
      <vt:lpstr>Agenda</vt:lpstr>
      <vt:lpstr>Bayesian Case Model</vt:lpstr>
      <vt:lpstr>Bayesian Case Model</vt:lpstr>
      <vt:lpstr>Bayesian Case Model</vt:lpstr>
      <vt:lpstr>BCM: Generative Process</vt:lpstr>
      <vt:lpstr>BCM: Generative Process</vt:lpstr>
      <vt:lpstr>BCM: Generative Process</vt:lpstr>
      <vt:lpstr>BCM: Generative Process</vt:lpstr>
      <vt:lpstr>BCM: Generative Process</vt:lpstr>
      <vt:lpstr>BCM: Generative Process</vt:lpstr>
      <vt:lpstr>BCM: Generative Process</vt:lpstr>
      <vt:lpstr>LDA vs. BCM Example</vt:lpstr>
      <vt:lpstr>Agenda</vt:lpstr>
      <vt:lpstr>Classification Accuracy: SVM</vt:lpstr>
      <vt:lpstr>Classification Accuracy: Unsupervised</vt:lpstr>
      <vt:lpstr>User Study</vt:lpstr>
      <vt:lpstr>User Study</vt:lpstr>
      <vt:lpstr>Questions??</vt:lpstr>
      <vt:lpstr>Let’s start the critique!</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Jure Leskovec</dc:creator>
  <cp:lastModifiedBy>Lakkaraju, Himabindu</cp:lastModifiedBy>
  <cp:revision>4683</cp:revision>
  <cp:lastPrinted>2019-09-26T23:09:47Z</cp:lastPrinted>
  <dcterms:created xsi:type="dcterms:W3CDTF">2014-02-21T07:28:17Z</dcterms:created>
  <dcterms:modified xsi:type="dcterms:W3CDTF">2019-09-27T17:20:39Z</dcterms:modified>
</cp:coreProperties>
</file>